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8" r:id="rId3"/>
    <p:sldId id="370" r:id="rId4"/>
    <p:sldId id="358" r:id="rId5"/>
    <p:sldId id="401" r:id="rId6"/>
    <p:sldId id="354" r:id="rId7"/>
    <p:sldId id="291" r:id="rId8"/>
    <p:sldId id="343" r:id="rId9"/>
    <p:sldId id="344" r:id="rId10"/>
    <p:sldId id="398" r:id="rId11"/>
  </p:sldIdLst>
  <p:sldSz cx="6858000" cy="9144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DB50"/>
    <a:srgbClr val="00AA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426" autoAdjust="0"/>
    <p:restoredTop sz="86323" autoAdjust="0"/>
  </p:normalViewPr>
  <p:slideViewPr>
    <p:cSldViewPr>
      <p:cViewPr varScale="1">
        <p:scale>
          <a:sx n="52" d="100"/>
          <a:sy n="52" d="100"/>
        </p:scale>
        <p:origin x="-2826" y="-102"/>
      </p:cViewPr>
      <p:guideLst>
        <p:guide orient="horz" pos="2160"/>
        <p:guide orient="horz" pos="2880"/>
        <p:guide pos="2880"/>
        <p:guide pos="216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Doações</c:v>
                </c:pt>
                <c:pt idx="1">
                  <c:v>Eventos</c:v>
                </c:pt>
                <c:pt idx="2">
                  <c:v>Venda de Serviço</c:v>
                </c:pt>
                <c:pt idx="3">
                  <c:v>PMV - Saúde</c:v>
                </c:pt>
                <c:pt idx="4">
                  <c:v>PMV - Educação</c:v>
                </c:pt>
                <c:pt idx="5">
                  <c:v>PMV - Assistência Social</c:v>
                </c:pt>
              </c:strCache>
            </c:strRef>
          </c:cat>
          <c:val>
            <c:numRef>
              <c:f>Plan1!$B$2:$B$7</c:f>
              <c:numCache>
                <c:formatCode>#,##0.00</c:formatCode>
                <c:ptCount val="6"/>
                <c:pt idx="0">
                  <c:v>57569.5</c:v>
                </c:pt>
                <c:pt idx="1">
                  <c:v>40147.26</c:v>
                </c:pt>
                <c:pt idx="2">
                  <c:v>36615.879999999997</c:v>
                </c:pt>
                <c:pt idx="3">
                  <c:v>57920.89</c:v>
                </c:pt>
                <c:pt idx="4">
                  <c:v>58000</c:v>
                </c:pt>
                <c:pt idx="5">
                  <c:v>21800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  <c:txPr>
        <a:bodyPr/>
        <a:lstStyle/>
        <a:p>
          <a:pPr>
            <a:defRPr sz="21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dLbl>
              <c:idx val="0"/>
              <c:layout>
                <c:manualLayout>
                  <c:x val="-6.631541796833916E-2"/>
                  <c:y val="5.9561822448108176E-2"/>
                </c:manualLayout>
              </c:layout>
              <c:tx>
                <c:rich>
                  <a:bodyPr/>
                  <a:lstStyle/>
                  <a:p>
                    <a:r>
                      <a:rPr lang="en-US" sz="2500" b="1" dirty="0"/>
                      <a:t>75%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4461992335782561E-2"/>
                  <c:y val="1.132036199458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RH</c:v>
                </c:pt>
                <c:pt idx="1">
                  <c:v>Manutenção</c:v>
                </c:pt>
                <c:pt idx="2">
                  <c:v>Construção</c:v>
                </c:pt>
                <c:pt idx="3">
                  <c:v>Eventos</c:v>
                </c:pt>
              </c:strCache>
            </c:strRef>
          </c:cat>
          <c:val>
            <c:numRef>
              <c:f>Plan1!$B$2:$B$5</c:f>
              <c:numCache>
                <c:formatCode>#,##0.00</c:formatCode>
                <c:ptCount val="4"/>
                <c:pt idx="0">
                  <c:v>213450.64</c:v>
                </c:pt>
                <c:pt idx="1">
                  <c:v>25258.31</c:v>
                </c:pt>
                <c:pt idx="2">
                  <c:v>17653.13</c:v>
                </c:pt>
                <c:pt idx="3">
                  <c:v>4105.82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9.5605102688924942E-2"/>
          <c:y val="3.6899514511774464E-2"/>
          <c:w val="0.8128441008399927"/>
          <c:h val="5.897788465270927E-2"/>
        </c:manualLayout>
      </c:layout>
      <c:overlay val="0"/>
      <c:txPr>
        <a:bodyPr/>
        <a:lstStyle/>
        <a:p>
          <a:pPr>
            <a:defRPr sz="20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48474-EE1F-45A0-B620-814AA6DD12AD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2720D-2A24-4320-97F0-058D5D947B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199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108FA-8379-4D97-9CD4-512E1AC5A231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3798E-A9FD-4B6D-AA08-FAE7E0D809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2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96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78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61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91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84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992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685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169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03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331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8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55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vi.org.b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30416" y="7164288"/>
            <a:ext cx="48605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smtClean="0">
                <a:solidFill>
                  <a:schemeClr val="tx2"/>
                </a:solidFill>
                <a:latin typeface="Balloon Extra" pitchFamily="2" charset="0"/>
              </a:rPr>
              <a:t>ABRIL</a:t>
            </a:r>
            <a:endParaRPr lang="pt-BR" sz="5000" b="1" dirty="0" smtClean="0">
              <a:solidFill>
                <a:schemeClr val="tx2"/>
              </a:solidFill>
              <a:latin typeface="Balloon Extra" pitchFamily="2" charset="0"/>
            </a:endParaRPr>
          </a:p>
          <a:p>
            <a:pPr algn="ctr"/>
            <a:r>
              <a:rPr lang="pt-BR" sz="5000" b="1" dirty="0" smtClean="0">
                <a:solidFill>
                  <a:schemeClr val="tx2"/>
                </a:solidFill>
                <a:latin typeface="Balloon Extra" pitchFamily="2" charset="0"/>
              </a:rPr>
              <a:t>2019</a:t>
            </a:r>
            <a:endParaRPr lang="pt-BR" sz="5000" b="1" dirty="0">
              <a:solidFill>
                <a:schemeClr val="tx2"/>
              </a:solidFill>
              <a:latin typeface="Balloon Extra" pitchFamily="2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40667" y="532256"/>
            <a:ext cx="5976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Relatório de</a:t>
            </a:r>
          </a:p>
          <a:p>
            <a:pPr algn="ctr"/>
            <a:r>
              <a:rPr lang="pt-BR" sz="8000" b="1" dirty="0">
                <a:solidFill>
                  <a:schemeClr val="tx2"/>
                </a:solidFill>
                <a:latin typeface="Albertus Medium" panose="020E0602030304020304" pitchFamily="34" charset="0"/>
              </a:rPr>
              <a:t>Atividades </a:t>
            </a:r>
          </a:p>
          <a:p>
            <a:pPr algn="ctr"/>
            <a:r>
              <a:rPr lang="pt-BR" sz="50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 </a:t>
            </a:r>
            <a:endParaRPr lang="pt-BR" sz="5000" b="1" dirty="0">
              <a:solidFill>
                <a:schemeClr val="tx2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1026" name="Picture 2" descr="C:\Users\sala15\Desktop\gisele\Logo CEIVI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7" y="3699867"/>
            <a:ext cx="21050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0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Imagem 0" descr="Descrição: Sem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48" y="971600"/>
            <a:ext cx="2754312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52736" y="5724128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Centro de Especialidades Integradas de Vinhedo</a:t>
            </a:r>
          </a:p>
          <a:p>
            <a:pPr algn="ctr"/>
            <a:r>
              <a:rPr lang="pt-BR" dirty="0" smtClean="0"/>
              <a:t>Avenida Páscoa Zanetti Trevisan, 479 – Jardim Itália</a:t>
            </a:r>
          </a:p>
          <a:p>
            <a:pPr algn="ctr"/>
            <a:r>
              <a:rPr lang="pt-BR" dirty="0" smtClean="0"/>
              <a:t>Vinhedo/SP – CEP: 13.289-172</a:t>
            </a:r>
          </a:p>
          <a:p>
            <a:pPr algn="ctr"/>
            <a:r>
              <a:rPr lang="pt-BR" dirty="0" smtClean="0">
                <a:hlinkClick r:id="rId3"/>
              </a:rPr>
              <a:t>www.ceivi.org.br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37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4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5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8" name="CaixaDeTexto 7"/>
          <p:cNvSpPr txBox="1"/>
          <p:nvPr/>
        </p:nvSpPr>
        <p:spPr>
          <a:xfrm>
            <a:off x="272767" y="6300192"/>
            <a:ext cx="639029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VISÃO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    Ser </a:t>
            </a:r>
            <a:r>
              <a:rPr lang="pt-BR" dirty="0">
                <a:solidFill>
                  <a:schemeClr val="bg1"/>
                </a:solidFill>
              </a:rPr>
              <a:t>Agente de Metodologias Inovadoras com bases </a:t>
            </a:r>
            <a:r>
              <a:rPr lang="pt-BR" dirty="0" smtClean="0">
                <a:solidFill>
                  <a:schemeClr val="bg1"/>
                </a:solidFill>
              </a:rPr>
              <a:t>científica </a:t>
            </a:r>
            <a:r>
              <a:rPr lang="pt-BR" dirty="0">
                <a:solidFill>
                  <a:schemeClr val="bg1"/>
                </a:solidFill>
              </a:rPr>
              <a:t>para o atendimento das pessoas  com Deficiência Intelectual e TEA (Transtorno do Espectro Autista).</a:t>
            </a:r>
          </a:p>
          <a:p>
            <a:endParaRPr lang="pt-BR" dirty="0"/>
          </a:p>
        </p:txBody>
      </p:sp>
      <p:sp>
        <p:nvSpPr>
          <p:cNvPr id="12" name="Retângulo com Canto Diagonal Aparado 11"/>
          <p:cNvSpPr/>
          <p:nvPr/>
        </p:nvSpPr>
        <p:spPr>
          <a:xfrm>
            <a:off x="116632" y="243975"/>
            <a:ext cx="6606032" cy="51160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Governância Institucional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2767" y="1187624"/>
            <a:ext cx="611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1759" y="899592"/>
            <a:ext cx="6546426" cy="911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Tomada </a:t>
            </a:r>
            <a:r>
              <a:rPr lang="pt-BR" sz="2000" b="1" dirty="0">
                <a:solidFill>
                  <a:schemeClr val="tx2"/>
                </a:solidFill>
              </a:rPr>
              <a:t>de reuniões com a Secretaria de Saúde para atendimento da Lista de </a:t>
            </a:r>
            <a:r>
              <a:rPr lang="pt-BR" sz="2000" b="1" dirty="0" smtClean="0">
                <a:solidFill>
                  <a:schemeClr val="tx2"/>
                </a:solidFill>
              </a:rPr>
              <a:t>Espera;</a:t>
            </a:r>
            <a:endParaRPr lang="pt-BR" sz="20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 </a:t>
            </a:r>
            <a:r>
              <a:rPr lang="pt-BR" sz="2000" b="1" dirty="0" smtClean="0">
                <a:solidFill>
                  <a:schemeClr val="tx2"/>
                </a:solidFill>
              </a:rPr>
              <a:t>Reunião </a:t>
            </a:r>
            <a:r>
              <a:rPr lang="pt-BR" sz="2000" b="1" dirty="0">
                <a:solidFill>
                  <a:schemeClr val="tx2"/>
                </a:solidFill>
              </a:rPr>
              <a:t>com Sr. Prefeito Municipal e  Vereadores com a Comissão de </a:t>
            </a:r>
            <a:r>
              <a:rPr lang="pt-BR" sz="2000" b="1" dirty="0" smtClean="0">
                <a:solidFill>
                  <a:schemeClr val="tx2"/>
                </a:solidFill>
              </a:rPr>
              <a:t>Acessibilidade;</a:t>
            </a:r>
            <a:endParaRPr lang="pt-BR" sz="20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 </a:t>
            </a:r>
            <a:r>
              <a:rPr lang="pt-BR" sz="2000" b="1" dirty="0" smtClean="0">
                <a:solidFill>
                  <a:schemeClr val="tx2"/>
                </a:solidFill>
              </a:rPr>
              <a:t>Reunião </a:t>
            </a:r>
            <a:r>
              <a:rPr lang="pt-BR" sz="2000" b="1" dirty="0">
                <a:solidFill>
                  <a:schemeClr val="tx2"/>
                </a:solidFill>
              </a:rPr>
              <a:t>com a Gerente dos Projetos de Média Complexidade da Secretaria de Assistência </a:t>
            </a:r>
            <a:r>
              <a:rPr lang="pt-BR" sz="2000" b="1" dirty="0" smtClean="0">
                <a:solidFill>
                  <a:schemeClr val="tx2"/>
                </a:solidFill>
              </a:rPr>
              <a:t>Social;</a:t>
            </a:r>
            <a:endParaRPr lang="pt-BR" sz="20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 </a:t>
            </a:r>
            <a:r>
              <a:rPr lang="pt-BR" sz="2000" b="1" dirty="0" smtClean="0">
                <a:solidFill>
                  <a:schemeClr val="tx2"/>
                </a:solidFill>
              </a:rPr>
              <a:t>Cadastro </a:t>
            </a:r>
            <a:r>
              <a:rPr lang="pt-BR" sz="2000" b="1" dirty="0">
                <a:solidFill>
                  <a:schemeClr val="tx2"/>
                </a:solidFill>
              </a:rPr>
              <a:t>para o Premio “Melhores ONGS</a:t>
            </a:r>
            <a:r>
              <a:rPr lang="pt-BR" sz="2000" b="1" dirty="0" smtClean="0">
                <a:solidFill>
                  <a:schemeClr val="tx2"/>
                </a:solidFill>
              </a:rPr>
              <a:t>”;</a:t>
            </a:r>
            <a:endParaRPr lang="pt-BR" sz="20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 </a:t>
            </a:r>
            <a:r>
              <a:rPr lang="pt-BR" sz="2000" b="1" dirty="0" smtClean="0">
                <a:solidFill>
                  <a:schemeClr val="tx2"/>
                </a:solidFill>
              </a:rPr>
              <a:t>Evento </a:t>
            </a:r>
            <a:r>
              <a:rPr lang="pt-BR" sz="2000" b="1" dirty="0">
                <a:solidFill>
                  <a:schemeClr val="tx2"/>
                </a:solidFill>
              </a:rPr>
              <a:t>“Jantar </a:t>
            </a:r>
            <a:r>
              <a:rPr lang="pt-BR" sz="2000" b="1" dirty="0" smtClean="0">
                <a:solidFill>
                  <a:schemeClr val="tx2"/>
                </a:solidFill>
              </a:rPr>
              <a:t>italiano: organização</a:t>
            </a:r>
            <a:r>
              <a:rPr lang="pt-BR" sz="2000" b="1" dirty="0">
                <a:solidFill>
                  <a:schemeClr val="tx2"/>
                </a:solidFill>
              </a:rPr>
              <a:t>, patrocínios, venda de convites</a:t>
            </a:r>
            <a:r>
              <a:rPr lang="pt-BR" sz="2000" b="1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Reunião </a:t>
            </a:r>
            <a:r>
              <a:rPr lang="pt-BR" sz="2000" b="1" dirty="0">
                <a:solidFill>
                  <a:schemeClr val="tx2"/>
                </a:solidFill>
              </a:rPr>
              <a:t>de Diretoria para avaliação do Evento e outros assuntos do CEIVI.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Renovação </a:t>
            </a:r>
            <a:r>
              <a:rPr lang="pt-BR" sz="2000" b="1" dirty="0">
                <a:solidFill>
                  <a:schemeClr val="tx2"/>
                </a:solidFill>
              </a:rPr>
              <a:t>de CEBAS do CEIVI no Ministério da Assistência Social com validade até </a:t>
            </a:r>
            <a:r>
              <a:rPr lang="pt-BR" sz="2000" b="1" dirty="0" smtClean="0">
                <a:solidFill>
                  <a:schemeClr val="tx2"/>
                </a:solidFill>
              </a:rPr>
              <a:t>2021;</a:t>
            </a:r>
            <a:endParaRPr lang="pt-BR" sz="20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32  reuniões de equipe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Participação do CEIVI nos Conselhos de Assistência Social , Pessoa com Deficiência, Educação e Criança e Adolescente;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Organização do evento Mercatto e Saldão Solidário;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Acompanhamento </a:t>
            </a:r>
            <a:r>
              <a:rPr lang="pt-BR" sz="2000" b="1" dirty="0" smtClean="0">
                <a:solidFill>
                  <a:schemeClr val="tx2"/>
                </a:solidFill>
              </a:rPr>
              <a:t>da </a:t>
            </a:r>
            <a:r>
              <a:rPr lang="pt-BR" sz="2000" b="1" dirty="0">
                <a:solidFill>
                  <a:schemeClr val="tx2"/>
                </a:solidFill>
              </a:rPr>
              <a:t>obra de ampliação</a:t>
            </a:r>
            <a:r>
              <a:rPr lang="pt-BR" sz="2000" b="1" dirty="0" smtClean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Elaboração da Prestação de Contas “Selando Parcerias” PMV</a:t>
            </a:r>
            <a:r>
              <a:rPr lang="pt-BR" sz="2000" b="1" dirty="0" smtClean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Reunião Mensal do grupo gestor; </a:t>
            </a:r>
            <a:endParaRPr lang="pt-BR" sz="20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Elaboração do Relatório Anual/2018; </a:t>
            </a:r>
            <a:endParaRPr lang="pt-BR" sz="20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2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1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08162" y="93239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65" name="Retângulo com Canto Diagonal Aparado 64"/>
          <p:cNvSpPr/>
          <p:nvPr/>
        </p:nvSpPr>
        <p:spPr>
          <a:xfrm>
            <a:off x="210991" y="971600"/>
            <a:ext cx="6606032" cy="479663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CaixaDeTexto 65"/>
          <p:cNvSpPr txBox="1"/>
          <p:nvPr/>
        </p:nvSpPr>
        <p:spPr>
          <a:xfrm>
            <a:off x="363723" y="1022508"/>
            <a:ext cx="61992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Atendimento/Serviços Prestados</a:t>
            </a:r>
            <a:endParaRPr lang="pt-BR" sz="2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67" name="Grupo 66"/>
          <p:cNvGrpSpPr/>
          <p:nvPr/>
        </p:nvGrpSpPr>
        <p:grpSpPr>
          <a:xfrm>
            <a:off x="177389" y="129534"/>
            <a:ext cx="6924019" cy="695106"/>
            <a:chOff x="260648" y="827584"/>
            <a:chExt cx="6315612" cy="695106"/>
          </a:xfrm>
        </p:grpSpPr>
        <p:sp>
          <p:nvSpPr>
            <p:cNvPr id="68" name="Retângulo com Canto Diagonal Aparado 67"/>
            <p:cNvSpPr/>
            <p:nvPr/>
          </p:nvSpPr>
          <p:spPr>
            <a:xfrm>
              <a:off x="260648" y="827584"/>
              <a:ext cx="5976664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376967" y="907137"/>
              <a:ext cx="619929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dirty="0" smtClean="0">
                  <a:solidFill>
                    <a:schemeClr val="tx2"/>
                  </a:solidFill>
                  <a:latin typeface="Arial Black" panose="020B0A04020102020204" pitchFamily="34" charset="0"/>
                </a:rPr>
                <a:t>Coordenaria de Atendimento e Garantia de Diretitos</a:t>
              </a:r>
              <a:endParaRPr lang="pt-BR" sz="17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1336734" y="7884368"/>
            <a:ext cx="5797017" cy="360040"/>
            <a:chOff x="474550" y="5436096"/>
            <a:chExt cx="5797017" cy="360040"/>
          </a:xfrm>
        </p:grpSpPr>
        <p:sp>
          <p:nvSpPr>
            <p:cNvPr id="76" name="CaixaDeTexto 75"/>
            <p:cNvSpPr txBox="1"/>
            <p:nvPr/>
          </p:nvSpPr>
          <p:spPr>
            <a:xfrm>
              <a:off x="474550" y="5472971"/>
              <a:ext cx="68444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1052736" y="5436096"/>
              <a:ext cx="521883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145365" y="1907704"/>
            <a:ext cx="64176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Dados Gerais:</a:t>
            </a:r>
          </a:p>
          <a:p>
            <a:endParaRPr lang="pt-BR" sz="2200" b="1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291 pessoas </a:t>
            </a:r>
            <a:r>
              <a:rPr lang="pt-BR" sz="2300" b="1" dirty="0">
                <a:solidFill>
                  <a:schemeClr val="tx2"/>
                </a:solidFill>
              </a:rPr>
              <a:t>beneficiadas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r>
              <a:rPr lang="pt-BR" sz="2300" b="1" dirty="0" smtClean="0">
                <a:solidFill>
                  <a:schemeClr val="tx2"/>
                </a:solidFill>
              </a:rPr>
              <a:t>             137 pessoas </a:t>
            </a:r>
            <a:r>
              <a:rPr lang="pt-BR" sz="2300" b="1" dirty="0">
                <a:solidFill>
                  <a:schemeClr val="tx2"/>
                </a:solidFill>
              </a:rPr>
              <a:t>com deficiência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r>
              <a:rPr lang="pt-BR" sz="2300" b="1" dirty="0" smtClean="0">
                <a:solidFill>
                  <a:schemeClr val="tx2"/>
                </a:solidFill>
              </a:rPr>
              <a:t>             154 famílias;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2.868 atendimentos realizados de </a:t>
            </a:r>
            <a:r>
              <a:rPr lang="pt-BR" sz="2300" b="1" dirty="0">
                <a:solidFill>
                  <a:schemeClr val="tx2"/>
                </a:solidFill>
              </a:rPr>
              <a:t>Habilitação e Reabilitação;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392 </a:t>
            </a:r>
            <a:r>
              <a:rPr lang="pt-BR" sz="2300" b="1" dirty="0">
                <a:solidFill>
                  <a:schemeClr val="tx2"/>
                </a:solidFill>
              </a:rPr>
              <a:t>atendimentos as </a:t>
            </a:r>
            <a:r>
              <a:rPr lang="pt-BR" sz="2300" b="1" dirty="0" smtClean="0">
                <a:solidFill>
                  <a:schemeClr val="tx2"/>
                </a:solidFill>
              </a:rPr>
              <a:t>Famílias: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03 atendidos </a:t>
            </a:r>
            <a:r>
              <a:rPr lang="pt-BR" sz="2300" b="1" dirty="0">
                <a:solidFill>
                  <a:schemeClr val="tx2"/>
                </a:solidFill>
              </a:rPr>
              <a:t>desligados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03 novos </a:t>
            </a:r>
            <a:r>
              <a:rPr lang="pt-BR" sz="2300" b="1" dirty="0">
                <a:solidFill>
                  <a:schemeClr val="tx2"/>
                </a:solidFill>
              </a:rPr>
              <a:t>atendidos 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85% de </a:t>
            </a:r>
            <a:r>
              <a:rPr lang="pt-BR" sz="2300" b="1" dirty="0">
                <a:solidFill>
                  <a:schemeClr val="tx2"/>
                </a:solidFill>
              </a:rPr>
              <a:t>frequência nos atendimentos </a:t>
            </a:r>
          </a:p>
          <a:p>
            <a:r>
              <a:rPr lang="pt-BR" sz="2300" b="1" dirty="0">
                <a:solidFill>
                  <a:schemeClr val="tx2"/>
                </a:solidFill>
              </a:rPr>
              <a:t>(sem as faltas justificadas esse número alcança 90</a:t>
            </a:r>
            <a:r>
              <a:rPr lang="pt-BR" sz="2300" b="1" dirty="0" smtClean="0">
                <a:solidFill>
                  <a:schemeClr val="tx2"/>
                </a:solidFill>
              </a:rPr>
              <a:t>%);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79 lista </a:t>
            </a:r>
            <a:r>
              <a:rPr lang="pt-BR" sz="2300" b="1" dirty="0">
                <a:solidFill>
                  <a:schemeClr val="tx2"/>
                </a:solidFill>
              </a:rPr>
              <a:t>de espera para atendimento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33 documentos </a:t>
            </a:r>
            <a:r>
              <a:rPr lang="pt-BR" sz="2300" b="1" dirty="0">
                <a:solidFill>
                  <a:schemeClr val="tx2"/>
                </a:solidFill>
              </a:rPr>
              <a:t>expedidos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  <a:endParaRPr lang="pt-BR" sz="23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448704" y="0"/>
            <a:ext cx="6376789" cy="9077145"/>
            <a:chOff x="116632" y="35496"/>
            <a:chExt cx="6376789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384960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3" name="CaixaDeTexto 2"/>
          <p:cNvSpPr txBox="1"/>
          <p:nvPr/>
        </p:nvSpPr>
        <p:spPr>
          <a:xfrm>
            <a:off x="227446" y="742395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 smtClean="0">
                <a:solidFill>
                  <a:schemeClr val="tx2"/>
                </a:solidFill>
              </a:rPr>
              <a:t> 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 smtClean="0"/>
          </a:p>
          <a:p>
            <a:pPr lvl="0"/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7452" y="83011"/>
            <a:ext cx="7682028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Deficiência/TEA  </a:t>
              </a:r>
              <a:endParaRPr lang="pt-BR" sz="21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081806"/>
              </p:ext>
            </p:extLst>
          </p:nvPr>
        </p:nvGraphicFramePr>
        <p:xfrm>
          <a:off x="407466" y="1089016"/>
          <a:ext cx="612068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Área</a:t>
                      </a:r>
                      <a:endParaRPr lang="pt-B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Atendimentos Realizados</a:t>
                      </a:r>
                      <a:endParaRPr lang="pt-BR" sz="3000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Fisioterapia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241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Fonoaudiologia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305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353</a:t>
                      </a:r>
                      <a:endParaRPr lang="pt-BR" sz="2500" b="1" dirty="0"/>
                    </a:p>
                  </a:txBody>
                  <a:tcPr/>
                </a:tc>
              </a:tr>
              <a:tr h="353494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Terapia Ocupacional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422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Educação Física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848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Psicopedagogia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671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Neurologista 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04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Psiquiatra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05</a:t>
                      </a:r>
                      <a:endParaRPr lang="pt-BR" sz="2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0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3" name="CaixaDeTexto 2"/>
          <p:cNvSpPr txBox="1"/>
          <p:nvPr/>
        </p:nvSpPr>
        <p:spPr>
          <a:xfrm>
            <a:off x="227446" y="742395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 smtClean="0">
                <a:solidFill>
                  <a:schemeClr val="tx2"/>
                </a:solidFill>
              </a:rPr>
              <a:t> 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 smtClean="0"/>
          </a:p>
          <a:p>
            <a:pPr lvl="0"/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211468" y="83011"/>
            <a:ext cx="7033956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Família  </a:t>
              </a:r>
              <a:endParaRPr lang="pt-BR" sz="21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73999"/>
              </p:ext>
            </p:extLst>
          </p:nvPr>
        </p:nvGraphicFramePr>
        <p:xfrm>
          <a:off x="407466" y="1187624"/>
          <a:ext cx="612068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Tipo</a:t>
                      </a:r>
                      <a:r>
                        <a:rPr lang="pt-BR" sz="3000" baseline="0" dirty="0" smtClean="0"/>
                        <a:t> de Atendimento/</a:t>
                      </a:r>
                    </a:p>
                    <a:p>
                      <a:pPr algn="ctr"/>
                      <a:r>
                        <a:rPr lang="pt-BR" sz="3000" baseline="0" dirty="0" smtClean="0"/>
                        <a:t>Contato</a:t>
                      </a:r>
                      <a:endParaRPr lang="pt-B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dirty="0" smtClean="0"/>
                        <a:t>Atendimentos Realizados</a:t>
                      </a:r>
                      <a:endParaRPr lang="pt-BR" sz="30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Serviço</a:t>
                      </a:r>
                      <a:r>
                        <a:rPr lang="pt-BR" sz="2500" baseline="0" dirty="0" smtClean="0"/>
                        <a:t> Social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153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200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Psicossocial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35</a:t>
                      </a:r>
                      <a:endParaRPr lang="pt-BR" sz="2500" b="1" dirty="0"/>
                    </a:p>
                  </a:txBody>
                  <a:tcPr/>
                </a:tc>
              </a:tr>
              <a:tr h="353494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Visita</a:t>
                      </a:r>
                      <a:r>
                        <a:rPr lang="pt-BR" sz="2500" baseline="0" dirty="0" smtClean="0"/>
                        <a:t> Domiciliar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4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Contato</a:t>
                      </a:r>
                      <a:r>
                        <a:rPr lang="pt-BR" sz="2500" baseline="0" dirty="0" smtClean="0"/>
                        <a:t>s com a Rede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smtClean="0"/>
                        <a:t>12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Total</a:t>
                      </a:r>
                      <a:r>
                        <a:rPr lang="pt-BR" sz="2500" baseline="0" dirty="0" smtClean="0"/>
                        <a:t> de Atividades/Eventos 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</a:t>
                      </a:r>
                      <a:endParaRPr lang="pt-BR" sz="2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4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4" name="CaixaDeTexto 3"/>
          <p:cNvSpPr txBox="1"/>
          <p:nvPr/>
        </p:nvSpPr>
        <p:spPr>
          <a:xfrm>
            <a:off x="164245" y="75557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 sz="1400" b="1" dirty="0" smtClean="0">
              <a:solidFill>
                <a:schemeClr val="tx2"/>
              </a:solidFill>
            </a:endParaRPr>
          </a:p>
        </p:txBody>
      </p:sp>
      <p:sp>
        <p:nvSpPr>
          <p:cNvPr id="7" name="Retângulo com Canto Diagonal Aparado 6"/>
          <p:cNvSpPr/>
          <p:nvPr/>
        </p:nvSpPr>
        <p:spPr>
          <a:xfrm>
            <a:off x="44624" y="107504"/>
            <a:ext cx="6606032" cy="511601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60943" y="187057"/>
            <a:ext cx="61992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Serviços Oferecidos</a:t>
            </a:r>
            <a:endParaRPr lang="pt-BR" sz="2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6632" y="611560"/>
            <a:ext cx="667234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Diagnóstico 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e Avaliação 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Clínica:</a:t>
            </a:r>
          </a:p>
          <a:p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Atividades: </a:t>
            </a:r>
          </a:p>
          <a:p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-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   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12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Fechamento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de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diagnóstico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(9 Elegíveis; 3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Não Elegíveis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);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      4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triagens médicas;</a:t>
            </a:r>
          </a:p>
          <a:p>
            <a:pPr marL="342900" indent="-34290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7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acolhimentos para os casos iniciando a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triagem;</a:t>
            </a:r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Estimulação e 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Reabilitação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      114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Atendidos 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endParaRPr lang="pt-BR" sz="17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Orientação as famílias sobre condutas em domicilio;</a:t>
            </a:r>
          </a:p>
          <a:p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Atenção ao 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Escolar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      101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pessoas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 atendidas inclusas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;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</a:p>
          <a:p>
            <a:pPr marL="342900" indent="-34290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07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Orientações realizadas aos professores;</a:t>
            </a:r>
          </a:p>
          <a:p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Prevenção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23 Atendidos no Mês;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</a:p>
          <a:p>
            <a:pPr marL="342900" indent="-34290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50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de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ações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realizadas (contatos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, orientações, etc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);</a:t>
            </a:r>
          </a:p>
          <a:p>
            <a:pPr marL="342900" indent="-342900">
              <a:buFontTx/>
              <a:buChar char="-"/>
            </a:pPr>
            <a:endParaRPr lang="pt-BR" sz="17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Vivências</a:t>
            </a:r>
          </a:p>
          <a:p>
            <a:pPr marL="285750" indent="-28575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13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atendidos</a:t>
            </a:r>
          </a:p>
          <a:p>
            <a:pPr marL="285750" indent="-285750">
              <a:buFontTx/>
              <a:buChar char="-"/>
            </a:pPr>
            <a:endParaRPr lang="pt-BR" sz="170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Empregabilidade</a:t>
            </a:r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-     13 Atendidos </a:t>
            </a:r>
          </a:p>
          <a:p>
            <a:r>
              <a:rPr lang="pt-BR" sz="17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700" b="1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  <a:endParaRPr lang="pt-BR" sz="17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12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ações realizadas 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 (Reunião inicial/Orientações/contatos);</a:t>
            </a:r>
          </a:p>
          <a:p>
            <a:pPr marL="342900" indent="-342900">
              <a:buFontTx/>
              <a:buChar char="-"/>
            </a:pP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01 Orientação </a:t>
            </a:r>
            <a:r>
              <a:rPr lang="pt-BR" sz="1700" dirty="0">
                <a:solidFill>
                  <a:schemeClr val="tx2"/>
                </a:solidFill>
                <a:cs typeface="Arial" panose="020B0604020202020204" pitchFamily="34" charset="0"/>
              </a:rPr>
              <a:t>especifica a família de demitido sem condições de permanecer no processo</a:t>
            </a:r>
            <a:r>
              <a:rPr lang="pt-BR" sz="1700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endParaRPr lang="pt-BR" sz="100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b="1" dirty="0">
                <a:solidFill>
                  <a:srgbClr val="009900"/>
                </a:solidFill>
                <a:cs typeface="Arial" panose="020B0604020202020204" pitchFamily="34" charset="0"/>
              </a:rPr>
              <a:t>* O mesmo atendido pode se beneficiar de mais de um serviço; </a:t>
            </a:r>
          </a:p>
          <a:p>
            <a:endParaRPr lang="pt-BR" sz="20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4" name="CaixaDeTexto 3"/>
          <p:cNvSpPr txBox="1"/>
          <p:nvPr/>
        </p:nvSpPr>
        <p:spPr>
          <a:xfrm>
            <a:off x="116632" y="179512"/>
            <a:ext cx="6624736" cy="10002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dirty="0" smtClean="0">
              <a:solidFill>
                <a:schemeClr val="tx2"/>
              </a:solidFill>
            </a:endParaRPr>
          </a:p>
          <a:p>
            <a:pPr algn="just"/>
            <a:endParaRPr lang="pt-BR" b="1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b="1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Contratação/Demissão:</a:t>
            </a:r>
          </a:p>
          <a:p>
            <a:pPr algn="just"/>
            <a:r>
              <a:rPr lang="pt-BR" sz="2000" dirty="0">
                <a:solidFill>
                  <a:schemeClr val="tx2"/>
                </a:solidFill>
              </a:rPr>
              <a:t>     1 </a:t>
            </a:r>
            <a:r>
              <a:rPr lang="pt-BR" sz="2000" dirty="0" smtClean="0">
                <a:solidFill>
                  <a:schemeClr val="tx2"/>
                </a:solidFill>
              </a:rPr>
              <a:t>demissão: </a:t>
            </a:r>
            <a:r>
              <a:rPr lang="pt-BR" sz="2000" dirty="0">
                <a:solidFill>
                  <a:schemeClr val="tx2"/>
                </a:solidFill>
              </a:rPr>
              <a:t>Operadora de telemarketing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b="1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Benefícios/Funcionários: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Cartão refeição - 26 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Cartão Alimentação - 6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UNIMED – 11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Uniodonto - 20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Auxílio Creche -  4</a:t>
            </a:r>
          </a:p>
          <a:p>
            <a:pPr marL="285750" indent="-285750" algn="just">
              <a:buFontTx/>
              <a:buChar char="-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Capacitação: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Serviço </a:t>
            </a:r>
            <a:r>
              <a:rPr lang="pt-BR" sz="2000" dirty="0">
                <a:solidFill>
                  <a:schemeClr val="tx2"/>
                </a:solidFill>
              </a:rPr>
              <a:t>de Família – 2 psicólogas e 1 Assistente Social - </a:t>
            </a:r>
            <a:r>
              <a:rPr lang="pt-BR" sz="2000" dirty="0" smtClean="0">
                <a:solidFill>
                  <a:schemeClr val="tx2"/>
                </a:solidFill>
              </a:rPr>
              <a:t>Seminário </a:t>
            </a:r>
            <a:r>
              <a:rPr lang="pt-BR" sz="2000" dirty="0">
                <a:solidFill>
                  <a:schemeClr val="tx2"/>
                </a:solidFill>
              </a:rPr>
              <a:t>Dialogo em Redes e </a:t>
            </a:r>
            <a:r>
              <a:rPr lang="pt-BR" sz="2000" dirty="0" smtClean="0">
                <a:solidFill>
                  <a:schemeClr val="tx2"/>
                </a:solidFill>
              </a:rPr>
              <a:t>Prevenção – Um Papel </a:t>
            </a:r>
            <a:r>
              <a:rPr lang="pt-BR" sz="2000" dirty="0">
                <a:solidFill>
                  <a:schemeClr val="tx2"/>
                </a:solidFill>
              </a:rPr>
              <a:t>de </a:t>
            </a:r>
            <a:r>
              <a:rPr lang="pt-BR" sz="2000" dirty="0" smtClean="0">
                <a:solidFill>
                  <a:schemeClr val="tx2"/>
                </a:solidFill>
              </a:rPr>
              <a:t>Todos;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Auxiliar Administrativo – Excel do Básico ao avançado; 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Fisioterapia: - 2 profissionais – 2ª </a:t>
            </a:r>
            <a:r>
              <a:rPr lang="pt-BR" sz="2000" dirty="0">
                <a:solidFill>
                  <a:schemeClr val="tx2"/>
                </a:solidFill>
              </a:rPr>
              <a:t>Jornada Pediatherapies: Atualizações em </a:t>
            </a:r>
            <a:r>
              <a:rPr lang="pt-BR" sz="2000" dirty="0" smtClean="0">
                <a:solidFill>
                  <a:schemeClr val="tx2"/>
                </a:solidFill>
              </a:rPr>
              <a:t>Neuropediatria;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Terapia Ocupacional: Módulo de certificação de Integração Sensorial; </a:t>
            </a:r>
          </a:p>
          <a:p>
            <a:pPr algn="just"/>
            <a:endParaRPr lang="pt-BR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Orientações/Intercorrências  funcionários: </a:t>
            </a:r>
            <a:r>
              <a:rPr lang="pt-BR" sz="2000" b="1" dirty="0" smtClean="0">
                <a:solidFill>
                  <a:schemeClr val="tx2"/>
                </a:solidFill>
              </a:rPr>
              <a:t>25</a:t>
            </a:r>
            <a:endParaRPr lang="pt-BR" sz="2000" b="1" dirty="0">
              <a:solidFill>
                <a:schemeClr val="tx2"/>
              </a:solidFill>
            </a:endParaRPr>
          </a:p>
          <a:p>
            <a:pPr algn="just"/>
            <a:endParaRPr lang="pt-BR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Tx/>
              <a:buChar char="-"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marL="285750" indent="-285750" algn="just">
              <a:buFontTx/>
              <a:buChar char="-"/>
            </a:pPr>
            <a:endParaRPr lang="pt-BR" sz="1600" b="1" dirty="0">
              <a:solidFill>
                <a:schemeClr val="tx2"/>
              </a:solidFill>
            </a:endParaRPr>
          </a:p>
          <a:p>
            <a:pPr algn="just"/>
            <a:endParaRPr lang="pt-BR" sz="1600" dirty="0">
              <a:solidFill>
                <a:schemeClr val="tx2"/>
              </a:solidFill>
            </a:endParaRPr>
          </a:p>
          <a:p>
            <a:pPr algn="just"/>
            <a:r>
              <a:rPr lang="pt-BR" sz="1600" dirty="0" smtClean="0">
                <a:solidFill>
                  <a:schemeClr val="tx2"/>
                </a:solidFill>
              </a:rPr>
              <a:t>        </a:t>
            </a:r>
            <a:endParaRPr lang="pt-BR" sz="1600" dirty="0">
              <a:solidFill>
                <a:schemeClr val="tx2"/>
              </a:solidFill>
            </a:endParaRPr>
          </a:p>
          <a:p>
            <a:pPr algn="just"/>
            <a:endParaRPr lang="pt-BR" sz="1600" dirty="0">
              <a:solidFill>
                <a:schemeClr val="tx2"/>
              </a:solidFill>
            </a:endParaRPr>
          </a:p>
          <a:p>
            <a:pPr algn="just"/>
            <a:endParaRPr lang="pt-BR" sz="16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8" name="Retângulo com Canto Diagonal Aparado 7"/>
          <p:cNvSpPr/>
          <p:nvPr/>
        </p:nvSpPr>
        <p:spPr>
          <a:xfrm>
            <a:off x="219461" y="91480"/>
            <a:ext cx="6606032" cy="511601"/>
          </a:xfrm>
          <a:prstGeom prst="snip2Diag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88776" y="179512"/>
            <a:ext cx="6199293" cy="40011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Gestão de Pessoas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2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668623796"/>
              </p:ext>
            </p:extLst>
          </p:nvPr>
        </p:nvGraphicFramePr>
        <p:xfrm>
          <a:off x="219461" y="1266104"/>
          <a:ext cx="6638539" cy="7390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com Canto Diagonal Aparado 6"/>
          <p:cNvSpPr/>
          <p:nvPr/>
        </p:nvSpPr>
        <p:spPr>
          <a:xfrm>
            <a:off x="219461" y="91480"/>
            <a:ext cx="6606032" cy="511601"/>
          </a:xfrm>
          <a:prstGeom prst="snip2Diag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88776" y="179512"/>
            <a:ext cx="6199293" cy="400110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Gestão Financeira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254225" y="754503"/>
            <a:ext cx="4536504" cy="511601"/>
            <a:chOff x="5085184" y="2449832"/>
            <a:chExt cx="4536504" cy="511601"/>
          </a:xfrm>
        </p:grpSpPr>
        <p:sp>
          <p:nvSpPr>
            <p:cNvPr id="9" name="Retângulo com Canto Diagonal Aparado 8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Receitas – R$ 272.053,53</a:t>
              </a:r>
              <a:endParaRPr lang="pt-BR" sz="20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476672" y="8172400"/>
            <a:ext cx="6011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* Todo o valor captado  com a venda de serviço, foi  diretamente utilizada  nas despesas dos atendimentos  filantrópicos;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7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1492136532"/>
              </p:ext>
            </p:extLst>
          </p:nvPr>
        </p:nvGraphicFramePr>
        <p:xfrm>
          <a:off x="0" y="1403648"/>
          <a:ext cx="6825493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956842" y="539552"/>
            <a:ext cx="4536504" cy="511601"/>
            <a:chOff x="5085184" y="2449832"/>
            <a:chExt cx="4536504" cy="511601"/>
          </a:xfrm>
        </p:grpSpPr>
        <p:sp>
          <p:nvSpPr>
            <p:cNvPr id="7" name="Retângulo com Canto Diagonal Aparado 6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Despesas – R$ 260.467,90</a:t>
              </a:r>
              <a:endParaRPr lang="pt-BR" sz="20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77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7323</TotalTime>
  <Words>466</Words>
  <Application>Microsoft Office PowerPoint</Application>
  <PresentationFormat>Apresentação na tela (4:3)</PresentationFormat>
  <Paragraphs>174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Sala 15</dc:creator>
  <cp:lastModifiedBy>Sala 15</cp:lastModifiedBy>
  <cp:revision>487</cp:revision>
  <cp:lastPrinted>2019-06-17T18:37:38Z</cp:lastPrinted>
  <dcterms:created xsi:type="dcterms:W3CDTF">2019-02-01T15:22:52Z</dcterms:created>
  <dcterms:modified xsi:type="dcterms:W3CDTF">2019-10-31T13:33:11Z</dcterms:modified>
</cp:coreProperties>
</file>