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8" r:id="rId3"/>
    <p:sldId id="370" r:id="rId4"/>
    <p:sldId id="358" r:id="rId5"/>
    <p:sldId id="401" r:id="rId6"/>
    <p:sldId id="354" r:id="rId7"/>
    <p:sldId id="291" r:id="rId8"/>
    <p:sldId id="343" r:id="rId9"/>
    <p:sldId id="344" r:id="rId10"/>
    <p:sldId id="398" r:id="rId11"/>
  </p:sldIdLst>
  <p:sldSz cx="6858000" cy="9144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DB50"/>
    <a:srgbClr val="00AA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426" autoAdjust="0"/>
    <p:restoredTop sz="86323" autoAdjust="0"/>
  </p:normalViewPr>
  <p:slideViewPr>
    <p:cSldViewPr>
      <p:cViewPr varScale="1">
        <p:scale>
          <a:sx n="52" d="100"/>
          <a:sy n="52" d="100"/>
        </p:scale>
        <p:origin x="-2826" y="-102"/>
      </p:cViewPr>
      <p:guideLst>
        <p:guide orient="horz" pos="2160"/>
        <p:guide orient="horz" pos="2880"/>
        <p:guide pos="2880"/>
        <p:guide pos="216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orient="horz" pos="3127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Plan1!$A$2:$A$7</c:f>
              <c:strCache>
                <c:ptCount val="6"/>
                <c:pt idx="0">
                  <c:v>Doações</c:v>
                </c:pt>
                <c:pt idx="1">
                  <c:v>Eventos</c:v>
                </c:pt>
                <c:pt idx="2">
                  <c:v>Venda de Serviço</c:v>
                </c:pt>
                <c:pt idx="3">
                  <c:v>PMV - Saúde</c:v>
                </c:pt>
                <c:pt idx="4">
                  <c:v>PMV - Educação</c:v>
                </c:pt>
                <c:pt idx="5">
                  <c:v>PMV - Assistência Social</c:v>
                </c:pt>
              </c:strCache>
            </c:strRef>
          </c:cat>
          <c:val>
            <c:numRef>
              <c:f>Plan1!$B$2:$B$7</c:f>
              <c:numCache>
                <c:formatCode>#,##0.00</c:formatCode>
                <c:ptCount val="6"/>
                <c:pt idx="0">
                  <c:v>48932</c:v>
                </c:pt>
                <c:pt idx="1">
                  <c:v>33716.33</c:v>
                </c:pt>
                <c:pt idx="2">
                  <c:v>28791.06</c:v>
                </c:pt>
                <c:pt idx="3">
                  <c:v>57920.89</c:v>
                </c:pt>
                <c:pt idx="4">
                  <c:v>58000</c:v>
                </c:pt>
                <c:pt idx="5">
                  <c:v>21800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"/>
          <c:y val="4.3247358225297544E-2"/>
          <c:w val="1"/>
          <c:h val="0.18433021350974796"/>
        </c:manualLayout>
      </c:layout>
      <c:overlay val="0"/>
      <c:txPr>
        <a:bodyPr/>
        <a:lstStyle/>
        <a:p>
          <a:pPr>
            <a:defRPr sz="22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Lbls>
            <c:dLbl>
              <c:idx val="0"/>
              <c:layout>
                <c:manualLayout>
                  <c:x val="-6.631541796833916E-2"/>
                  <c:y val="5.9561822448108176E-2"/>
                </c:manualLayout>
              </c:layout>
              <c:tx>
                <c:rich>
                  <a:bodyPr/>
                  <a:lstStyle/>
                  <a:p>
                    <a:r>
                      <a:rPr lang="en-US" sz="2500" b="1" dirty="0"/>
                      <a:t>75%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500" b="1"/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500" b="1"/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4461992335782561E-2"/>
                  <c:y val="1.1320361994584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500" b="1"/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RH</c:v>
                </c:pt>
                <c:pt idx="1">
                  <c:v>Manutenção</c:v>
                </c:pt>
                <c:pt idx="2">
                  <c:v>Construção</c:v>
                </c:pt>
                <c:pt idx="3">
                  <c:v>Eventos</c:v>
                </c:pt>
              </c:strCache>
            </c:strRef>
          </c:cat>
          <c:val>
            <c:numRef>
              <c:f>Plan1!$B$2:$B$5</c:f>
              <c:numCache>
                <c:formatCode>#,##0.00</c:formatCode>
                <c:ptCount val="4"/>
                <c:pt idx="0">
                  <c:v>189590.18</c:v>
                </c:pt>
                <c:pt idx="1">
                  <c:v>19313.12</c:v>
                </c:pt>
                <c:pt idx="2">
                  <c:v>21548.720000000001</c:v>
                </c:pt>
                <c:pt idx="3">
                  <c:v>6315.25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9.5605102688924942E-2"/>
          <c:y val="3.6899514511774464E-2"/>
          <c:w val="0.8128441008399927"/>
          <c:h val="5.897788465270927E-2"/>
        </c:manualLayout>
      </c:layout>
      <c:overlay val="0"/>
      <c:txPr>
        <a:bodyPr/>
        <a:lstStyle/>
        <a:p>
          <a:pPr>
            <a:defRPr sz="20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48474-EE1F-45A0-B620-814AA6DD12AD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2720D-2A24-4320-97F0-058D5D947B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199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108FA-8379-4D97-9CD4-512E1AC5A231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3798E-A9FD-4B6D-AA08-FAE7E0D809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88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2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967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781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611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91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084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992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685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169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503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7331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188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2A1CD-703A-43E7-8D5F-D4CD9F6F43A4}" type="datetimeFigureOut">
              <a:rPr lang="pt-BR" smtClean="0"/>
              <a:t>31/10/2019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F641E-62DB-48F7-82A9-C918D03C8D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55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ivi.org.b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930416" y="7164288"/>
            <a:ext cx="48605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smtClean="0">
                <a:solidFill>
                  <a:schemeClr val="tx2"/>
                </a:solidFill>
                <a:latin typeface="Balloon Extra" pitchFamily="2" charset="0"/>
              </a:rPr>
              <a:t>MAIO</a:t>
            </a:r>
            <a:endParaRPr lang="pt-BR" sz="5000" b="1" dirty="0" smtClean="0">
              <a:solidFill>
                <a:schemeClr val="tx2"/>
              </a:solidFill>
              <a:latin typeface="Balloon Extra" pitchFamily="2" charset="0"/>
            </a:endParaRPr>
          </a:p>
          <a:p>
            <a:pPr algn="ctr"/>
            <a:r>
              <a:rPr lang="pt-BR" sz="5000" b="1" dirty="0" smtClean="0">
                <a:solidFill>
                  <a:schemeClr val="tx2"/>
                </a:solidFill>
                <a:latin typeface="Balloon Extra" pitchFamily="2" charset="0"/>
              </a:rPr>
              <a:t>2019</a:t>
            </a:r>
            <a:endParaRPr lang="pt-BR" sz="5000" b="1" dirty="0">
              <a:solidFill>
                <a:schemeClr val="tx2"/>
              </a:solidFill>
              <a:latin typeface="Balloon Extra" pitchFamily="2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40667" y="532256"/>
            <a:ext cx="59766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smtClean="0">
                <a:solidFill>
                  <a:schemeClr val="tx2"/>
                </a:solidFill>
                <a:latin typeface="Albertus Medium" panose="020E0602030304020304" pitchFamily="34" charset="0"/>
              </a:rPr>
              <a:t>Relatório de</a:t>
            </a:r>
          </a:p>
          <a:p>
            <a:pPr algn="ctr"/>
            <a:r>
              <a:rPr lang="pt-BR" sz="8000" b="1" dirty="0">
                <a:solidFill>
                  <a:schemeClr val="tx2"/>
                </a:solidFill>
                <a:latin typeface="Albertus Medium" panose="020E0602030304020304" pitchFamily="34" charset="0"/>
              </a:rPr>
              <a:t>Atividades </a:t>
            </a:r>
          </a:p>
          <a:p>
            <a:pPr algn="ctr"/>
            <a:r>
              <a:rPr lang="pt-BR" sz="5000" b="1" dirty="0" smtClean="0">
                <a:solidFill>
                  <a:schemeClr val="tx2"/>
                </a:solidFill>
                <a:latin typeface="Albertus Medium" panose="020E0602030304020304" pitchFamily="34" charset="0"/>
              </a:rPr>
              <a:t> </a:t>
            </a:r>
            <a:endParaRPr lang="pt-BR" sz="5000" b="1" dirty="0">
              <a:solidFill>
                <a:schemeClr val="tx2"/>
              </a:solidFill>
              <a:latin typeface="Albertus Medium" panose="020E0602030304020304" pitchFamily="34" charset="0"/>
            </a:endParaRPr>
          </a:p>
        </p:txBody>
      </p:sp>
      <p:pic>
        <p:nvPicPr>
          <p:cNvPr id="1026" name="Picture 2" descr="C:\Users\sala15\Desktop\gisele\Logo CEIVI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7" y="3699867"/>
            <a:ext cx="21050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04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Imagem 0" descr="Descrição: Sem títul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848" y="971600"/>
            <a:ext cx="2754312" cy="400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052736" y="5724128"/>
            <a:ext cx="5040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Centro de Especialidades Integradas de Vinhedo</a:t>
            </a:r>
          </a:p>
          <a:p>
            <a:pPr algn="ctr"/>
            <a:r>
              <a:rPr lang="pt-BR" dirty="0" smtClean="0"/>
              <a:t>Avenida Páscoa Zanetti Trevisan, 479 – Jardim Itália</a:t>
            </a:r>
          </a:p>
          <a:p>
            <a:pPr algn="ctr"/>
            <a:r>
              <a:rPr lang="pt-BR" dirty="0" smtClean="0"/>
              <a:t>Vinhedo/SP – CEP: 13.289-172</a:t>
            </a:r>
          </a:p>
          <a:p>
            <a:pPr algn="ctr"/>
            <a:r>
              <a:rPr lang="pt-BR" dirty="0" smtClean="0">
                <a:hlinkClick r:id="rId3"/>
              </a:rPr>
              <a:t>www.ceivi.org.br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37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4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5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4" name="CaixaDeTexto 3"/>
          <p:cNvSpPr txBox="1"/>
          <p:nvPr/>
        </p:nvSpPr>
        <p:spPr>
          <a:xfrm>
            <a:off x="22311" y="-182855"/>
            <a:ext cx="655272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dirty="0" smtClean="0"/>
          </a:p>
          <a:p>
            <a:endParaRPr lang="pt-BR" sz="2000" dirty="0"/>
          </a:p>
          <a:p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>
              <a:solidFill>
                <a:schemeClr val="tx2"/>
              </a:solidFill>
            </a:endParaRPr>
          </a:p>
          <a:p>
            <a:r>
              <a:rPr lang="pt-BR" dirty="0">
                <a:solidFill>
                  <a:schemeClr val="tx2"/>
                </a:solidFill>
              </a:rPr>
              <a:t> </a:t>
            </a:r>
            <a:endParaRPr lang="pt-BR" dirty="0" smtClean="0">
              <a:solidFill>
                <a:schemeClr val="tx2"/>
              </a:solidFill>
            </a:endParaRP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 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sz="1600" b="1" dirty="0" smtClean="0">
              <a:solidFill>
                <a:schemeClr val="tx2"/>
              </a:solidFill>
            </a:endParaRPr>
          </a:p>
          <a:p>
            <a:pPr algn="just"/>
            <a:endParaRPr lang="pt-BR" sz="1400" dirty="0">
              <a:solidFill>
                <a:schemeClr val="tx2"/>
              </a:solidFill>
            </a:endParaRPr>
          </a:p>
          <a:p>
            <a:pPr algn="just"/>
            <a:endParaRPr lang="pt-BR" sz="1400" dirty="0" smtClean="0">
              <a:solidFill>
                <a:schemeClr val="tx2"/>
              </a:solidFill>
            </a:endParaRPr>
          </a:p>
          <a:p>
            <a:pPr algn="just"/>
            <a:endParaRPr lang="pt-BR" sz="1400" dirty="0">
              <a:solidFill>
                <a:schemeClr val="tx2"/>
              </a:solidFill>
            </a:endParaRPr>
          </a:p>
          <a:p>
            <a:pPr algn="just"/>
            <a:endParaRPr lang="pt-BR" sz="1400" dirty="0" smtClean="0">
              <a:solidFill>
                <a:schemeClr val="tx2"/>
              </a:solidFill>
            </a:endParaRPr>
          </a:p>
          <a:p>
            <a:pPr algn="just"/>
            <a:endParaRPr lang="pt-BR" sz="1400" dirty="0">
              <a:solidFill>
                <a:schemeClr val="tx2"/>
              </a:solidFill>
            </a:endParaRPr>
          </a:p>
        </p:txBody>
      </p:sp>
      <p:sp>
        <p:nvSpPr>
          <p:cNvPr id="12" name="Retângulo com Canto Diagonal Aparado 11"/>
          <p:cNvSpPr/>
          <p:nvPr/>
        </p:nvSpPr>
        <p:spPr>
          <a:xfrm>
            <a:off x="116632" y="243975"/>
            <a:ext cx="6606032" cy="511601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bg1"/>
                </a:solidFill>
                <a:latin typeface="Arial Black" panose="020B0A04020102020204" pitchFamily="34" charset="0"/>
              </a:rPr>
              <a:t>Governância Institucional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72767" y="1187624"/>
            <a:ext cx="6117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16631" y="986696"/>
            <a:ext cx="6546426" cy="10125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100" b="1" dirty="0" smtClean="0">
                <a:solidFill>
                  <a:schemeClr val="tx2"/>
                </a:solidFill>
              </a:rPr>
              <a:t>40 reuniões de equipe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100" b="1" dirty="0" smtClean="0">
                <a:solidFill>
                  <a:schemeClr val="tx2"/>
                </a:solidFill>
              </a:rPr>
              <a:t>Participação na reunião mensal da FEAVIN;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2100" b="1" dirty="0" smtClean="0">
                <a:solidFill>
                  <a:schemeClr val="tx2"/>
                </a:solidFill>
              </a:rPr>
              <a:t>Realização do Saldão Solidário;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100" b="1" dirty="0" smtClean="0">
                <a:solidFill>
                  <a:schemeClr val="tx2"/>
                </a:solidFill>
              </a:rPr>
              <a:t>Participação no Evento Mercatto;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100" b="1" dirty="0" smtClean="0">
                <a:solidFill>
                  <a:schemeClr val="tx2"/>
                </a:solidFill>
              </a:rPr>
              <a:t>Reunião com Jurídico da PMV referente à Planta da Ampliação;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100" b="1" dirty="0" smtClean="0">
                <a:solidFill>
                  <a:schemeClr val="tx2"/>
                </a:solidFill>
              </a:rPr>
              <a:t>Reunião de Diretoria;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100" b="1" dirty="0" smtClean="0">
                <a:solidFill>
                  <a:schemeClr val="tx2"/>
                </a:solidFill>
              </a:rPr>
              <a:t>Organização do Chá Solidário;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100" b="1" dirty="0" smtClean="0">
                <a:solidFill>
                  <a:schemeClr val="tx2"/>
                </a:solidFill>
              </a:rPr>
              <a:t>Acompanhamento da obra de ampliação;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100" b="1" dirty="0" smtClean="0">
                <a:solidFill>
                  <a:schemeClr val="tx2"/>
                </a:solidFill>
              </a:rPr>
              <a:t>Participação </a:t>
            </a:r>
            <a:r>
              <a:rPr lang="pt-BR" sz="2100" b="1" dirty="0">
                <a:solidFill>
                  <a:schemeClr val="tx2"/>
                </a:solidFill>
              </a:rPr>
              <a:t>do CEIVI nos Conselhos de Assistência Social , Pessoa com Deficiência, Educação e Criança e Adolescente; </a:t>
            </a:r>
            <a:endParaRPr lang="pt-BR" sz="21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100" b="1" dirty="0">
                <a:solidFill>
                  <a:schemeClr val="tx2"/>
                </a:solidFill>
              </a:rPr>
              <a:t>Visita ao CEIVI do Padre Emerson da </a:t>
            </a:r>
            <a:r>
              <a:rPr lang="pt-BR" sz="2100" b="1" dirty="0" smtClean="0">
                <a:solidFill>
                  <a:schemeClr val="tx2"/>
                </a:solidFill>
              </a:rPr>
              <a:t>Paroquia;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100" b="1" dirty="0">
                <a:solidFill>
                  <a:schemeClr val="tx2"/>
                </a:solidFill>
              </a:rPr>
              <a:t>Reunião com o </a:t>
            </a:r>
            <a:r>
              <a:rPr lang="pt-BR" sz="2100" b="1" dirty="0" smtClean="0">
                <a:solidFill>
                  <a:schemeClr val="tx2"/>
                </a:solidFill>
              </a:rPr>
              <a:t>Secretário </a:t>
            </a:r>
            <a:r>
              <a:rPr lang="pt-BR" sz="2100" b="1" dirty="0">
                <a:solidFill>
                  <a:schemeClr val="tx2"/>
                </a:solidFill>
              </a:rPr>
              <a:t>Eduardo Gallasso sobre </a:t>
            </a:r>
            <a:r>
              <a:rPr lang="pt-BR" sz="2100" b="1" dirty="0" smtClean="0">
                <a:solidFill>
                  <a:schemeClr val="tx2"/>
                </a:solidFill>
              </a:rPr>
              <a:t>CEBAS-CEIVI;</a:t>
            </a:r>
            <a:endParaRPr lang="pt-BR" sz="21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100" b="1" dirty="0" err="1" smtClean="0">
                <a:solidFill>
                  <a:schemeClr val="tx2"/>
                </a:solidFill>
              </a:rPr>
              <a:t>Reunião</a:t>
            </a:r>
            <a:r>
              <a:rPr lang="en-US" sz="2100" b="1" dirty="0" smtClean="0">
                <a:solidFill>
                  <a:schemeClr val="tx2"/>
                </a:solidFill>
              </a:rPr>
              <a:t> com </a:t>
            </a:r>
            <a:r>
              <a:rPr lang="en-US" sz="2100" b="1" dirty="0" err="1" smtClean="0">
                <a:solidFill>
                  <a:schemeClr val="tx2"/>
                </a:solidFill>
              </a:rPr>
              <a:t>empresa</a:t>
            </a:r>
            <a:r>
              <a:rPr lang="en-US" sz="2100" b="1" dirty="0" smtClean="0">
                <a:solidFill>
                  <a:schemeClr val="tx2"/>
                </a:solidFill>
              </a:rPr>
              <a:t> Every</a:t>
            </a:r>
            <a:r>
              <a:rPr lang="en-US" sz="2100" b="1" dirty="0">
                <a:solidFill>
                  <a:schemeClr val="tx2"/>
                </a:solidFill>
              </a:rPr>
              <a:t>  </a:t>
            </a:r>
            <a:r>
              <a:rPr lang="en-US" sz="2100" b="1" dirty="0" err="1" smtClean="0">
                <a:solidFill>
                  <a:schemeClr val="tx2"/>
                </a:solidFill>
              </a:rPr>
              <a:t>Denisson</a:t>
            </a:r>
            <a:r>
              <a:rPr lang="en-US" sz="2100" b="1" dirty="0" smtClean="0">
                <a:solidFill>
                  <a:schemeClr val="tx2"/>
                </a:solidFill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100" b="1" dirty="0">
                <a:solidFill>
                  <a:schemeClr val="tx2"/>
                </a:solidFill>
              </a:rPr>
              <a:t>Plano de Comunicação </a:t>
            </a:r>
            <a:r>
              <a:rPr lang="pt-BR" sz="2100" b="1" dirty="0" smtClean="0">
                <a:solidFill>
                  <a:schemeClr val="tx2"/>
                </a:solidFill>
              </a:rPr>
              <a:t>CEIVI</a:t>
            </a:r>
            <a:r>
              <a:rPr lang="pt-BR" sz="2100" b="1" dirty="0">
                <a:solidFill>
                  <a:schemeClr val="tx2"/>
                </a:solidFill>
              </a:rPr>
              <a:t>;</a:t>
            </a:r>
            <a:endParaRPr lang="pt-BR" sz="21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100" b="1" dirty="0">
                <a:solidFill>
                  <a:schemeClr val="tx2"/>
                </a:solidFill>
              </a:rPr>
              <a:t>Elaboração do  Planejamento </a:t>
            </a:r>
            <a:r>
              <a:rPr lang="pt-BR" sz="2100" b="1" dirty="0" smtClean="0">
                <a:solidFill>
                  <a:schemeClr val="tx2"/>
                </a:solidFill>
              </a:rPr>
              <a:t>Estratégico;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100" b="1" dirty="0" smtClean="0">
                <a:solidFill>
                  <a:schemeClr val="tx2"/>
                </a:solidFill>
              </a:rPr>
              <a:t>Reunião Secretaria de Saúde </a:t>
            </a:r>
            <a:r>
              <a:rPr lang="pt-BR" sz="2100" b="1" dirty="0">
                <a:solidFill>
                  <a:schemeClr val="tx2"/>
                </a:solidFill>
              </a:rPr>
              <a:t>para definir  atendimento da Lista de </a:t>
            </a:r>
            <a:r>
              <a:rPr lang="pt-BR" sz="2100" b="1" dirty="0" smtClean="0">
                <a:solidFill>
                  <a:schemeClr val="tx2"/>
                </a:solidFill>
              </a:rPr>
              <a:t>Espera;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100" b="1" dirty="0">
                <a:solidFill>
                  <a:schemeClr val="tx2"/>
                </a:solidFill>
              </a:rPr>
              <a:t>Elaboração da Prestação de Contas “Selando Parcerias” PMV</a:t>
            </a:r>
            <a:r>
              <a:rPr lang="pt-BR" sz="2100" b="1" dirty="0" smtClean="0">
                <a:solidFill>
                  <a:schemeClr val="tx2"/>
                </a:solidFill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100" b="1" dirty="0">
                <a:solidFill>
                  <a:schemeClr val="tx2"/>
                </a:solidFill>
              </a:rPr>
              <a:t>Reunião Mensal do grupo gestor; </a:t>
            </a:r>
            <a:endParaRPr lang="pt-BR" sz="2100" b="1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100" b="1" dirty="0" smtClean="0">
                <a:solidFill>
                  <a:schemeClr val="tx2"/>
                </a:solidFill>
              </a:rPr>
              <a:t>Fechamento do </a:t>
            </a:r>
            <a:r>
              <a:rPr lang="pt-BR" sz="2100" b="1" dirty="0">
                <a:solidFill>
                  <a:schemeClr val="tx2"/>
                </a:solidFill>
              </a:rPr>
              <a:t>Relatório Anual/2018;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2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2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sz="2200" b="1" dirty="0">
              <a:solidFill>
                <a:schemeClr val="tx2"/>
              </a:solidFill>
            </a:endParaRPr>
          </a:p>
          <a:p>
            <a:endParaRPr lang="pt-BR" sz="2200" b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200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2000" dirty="0">
              <a:solidFill>
                <a:schemeClr val="tx2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14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08162" y="93239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65" name="Retângulo com Canto Diagonal Aparado 64"/>
          <p:cNvSpPr/>
          <p:nvPr/>
        </p:nvSpPr>
        <p:spPr>
          <a:xfrm>
            <a:off x="210991" y="971600"/>
            <a:ext cx="6606032" cy="479663"/>
          </a:xfrm>
          <a:prstGeom prst="snip2Diag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6" name="CaixaDeTexto 65"/>
          <p:cNvSpPr txBox="1"/>
          <p:nvPr/>
        </p:nvSpPr>
        <p:spPr>
          <a:xfrm>
            <a:off x="363723" y="1022508"/>
            <a:ext cx="61992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Atendimento/Serviços Prestados</a:t>
            </a:r>
            <a:endParaRPr lang="pt-BR" sz="21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67" name="Grupo 66"/>
          <p:cNvGrpSpPr/>
          <p:nvPr/>
        </p:nvGrpSpPr>
        <p:grpSpPr>
          <a:xfrm>
            <a:off x="177389" y="129534"/>
            <a:ext cx="6924019" cy="695106"/>
            <a:chOff x="260648" y="827584"/>
            <a:chExt cx="6315612" cy="695106"/>
          </a:xfrm>
        </p:grpSpPr>
        <p:sp>
          <p:nvSpPr>
            <p:cNvPr id="68" name="Retângulo com Canto Diagonal Aparado 67"/>
            <p:cNvSpPr/>
            <p:nvPr/>
          </p:nvSpPr>
          <p:spPr>
            <a:xfrm>
              <a:off x="260648" y="827584"/>
              <a:ext cx="5976664" cy="511601"/>
            </a:xfrm>
            <a:prstGeom prst="snip2Diag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9" name="CaixaDeTexto 68"/>
            <p:cNvSpPr txBox="1"/>
            <p:nvPr/>
          </p:nvSpPr>
          <p:spPr>
            <a:xfrm>
              <a:off x="376967" y="907137"/>
              <a:ext cx="6199293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700" dirty="0" smtClean="0">
                  <a:solidFill>
                    <a:schemeClr val="tx2"/>
                  </a:solidFill>
                  <a:latin typeface="Arial Black" panose="020B0A04020102020204" pitchFamily="34" charset="0"/>
                </a:rPr>
                <a:t>Coordenaria de Atendimento e Garantia de Diretitos</a:t>
              </a:r>
              <a:endParaRPr lang="pt-BR" sz="1700" dirty="0">
                <a:solidFill>
                  <a:schemeClr val="tx2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74" name="Grupo 73"/>
          <p:cNvGrpSpPr/>
          <p:nvPr/>
        </p:nvGrpSpPr>
        <p:grpSpPr>
          <a:xfrm>
            <a:off x="1336734" y="7884368"/>
            <a:ext cx="5797017" cy="360040"/>
            <a:chOff x="474550" y="5436096"/>
            <a:chExt cx="5797017" cy="360040"/>
          </a:xfrm>
        </p:grpSpPr>
        <p:sp>
          <p:nvSpPr>
            <p:cNvPr id="76" name="CaixaDeTexto 75"/>
            <p:cNvSpPr txBox="1"/>
            <p:nvPr/>
          </p:nvSpPr>
          <p:spPr>
            <a:xfrm>
              <a:off x="474550" y="5472971"/>
              <a:ext cx="68444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sz="1500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7" name="CaixaDeTexto 76"/>
            <p:cNvSpPr txBox="1"/>
            <p:nvPr/>
          </p:nvSpPr>
          <p:spPr>
            <a:xfrm>
              <a:off x="1052736" y="5436096"/>
              <a:ext cx="5218831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sz="1500" dirty="0">
                <a:solidFill>
                  <a:schemeClr val="tx2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3" name="CaixaDeTexto 2"/>
          <p:cNvSpPr txBox="1"/>
          <p:nvPr/>
        </p:nvSpPr>
        <p:spPr>
          <a:xfrm>
            <a:off x="145365" y="1907704"/>
            <a:ext cx="658444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</a:rPr>
              <a:t>Dados Gerais:</a:t>
            </a:r>
          </a:p>
          <a:p>
            <a:endParaRPr lang="pt-BR" sz="2200" b="1" dirty="0" smtClean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292 pessoas </a:t>
            </a:r>
            <a:r>
              <a:rPr lang="pt-BR" sz="2300" b="1" dirty="0">
                <a:solidFill>
                  <a:schemeClr val="tx2"/>
                </a:solidFill>
              </a:rPr>
              <a:t>beneficiadas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</a:p>
          <a:p>
            <a:r>
              <a:rPr lang="pt-BR" sz="2300" b="1" dirty="0" smtClean="0">
                <a:solidFill>
                  <a:schemeClr val="tx2"/>
                </a:solidFill>
              </a:rPr>
              <a:t>             137 pessoas </a:t>
            </a:r>
            <a:r>
              <a:rPr lang="pt-BR" sz="2300" b="1" dirty="0">
                <a:solidFill>
                  <a:schemeClr val="tx2"/>
                </a:solidFill>
              </a:rPr>
              <a:t>com deficiência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</a:p>
          <a:p>
            <a:r>
              <a:rPr lang="pt-BR" sz="2300" b="1" dirty="0" smtClean="0">
                <a:solidFill>
                  <a:schemeClr val="tx2"/>
                </a:solidFill>
              </a:rPr>
              <a:t>             155 famílias;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3.232 atendimentos realizados de </a:t>
            </a:r>
            <a:r>
              <a:rPr lang="pt-BR" sz="2300" b="1" dirty="0">
                <a:solidFill>
                  <a:schemeClr val="tx2"/>
                </a:solidFill>
              </a:rPr>
              <a:t>Habilitação e Reabilitação;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501 </a:t>
            </a:r>
            <a:r>
              <a:rPr lang="pt-BR" sz="2300" b="1" dirty="0">
                <a:solidFill>
                  <a:schemeClr val="tx2"/>
                </a:solidFill>
              </a:rPr>
              <a:t>atendimentos as </a:t>
            </a:r>
            <a:r>
              <a:rPr lang="pt-BR" sz="2300" b="1" dirty="0" smtClean="0">
                <a:solidFill>
                  <a:schemeClr val="tx2"/>
                </a:solidFill>
              </a:rPr>
              <a:t>Famílias;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01 atendidos </a:t>
            </a:r>
            <a:r>
              <a:rPr lang="pt-BR" sz="2300" b="1" dirty="0">
                <a:solidFill>
                  <a:schemeClr val="tx2"/>
                </a:solidFill>
              </a:rPr>
              <a:t>desligados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01 novos </a:t>
            </a:r>
            <a:r>
              <a:rPr lang="pt-BR" sz="2300" b="1" dirty="0">
                <a:solidFill>
                  <a:schemeClr val="tx2"/>
                </a:solidFill>
              </a:rPr>
              <a:t>atendidos 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82% de </a:t>
            </a:r>
            <a:r>
              <a:rPr lang="pt-BR" sz="2300" b="1" dirty="0">
                <a:solidFill>
                  <a:schemeClr val="tx2"/>
                </a:solidFill>
              </a:rPr>
              <a:t>frequência nos atendimentos (sem as faltas justificadas esse número alcança 90</a:t>
            </a:r>
            <a:r>
              <a:rPr lang="pt-BR" sz="2300" b="1" dirty="0" smtClean="0">
                <a:solidFill>
                  <a:schemeClr val="tx2"/>
                </a:solidFill>
              </a:rPr>
              <a:t>%);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81 lista </a:t>
            </a:r>
            <a:r>
              <a:rPr lang="pt-BR" sz="2300" b="1" dirty="0">
                <a:solidFill>
                  <a:schemeClr val="tx2"/>
                </a:solidFill>
              </a:rPr>
              <a:t>de espera para atendimento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300" b="1" dirty="0" smtClean="0">
                <a:solidFill>
                  <a:schemeClr val="tx2"/>
                </a:solidFill>
              </a:rPr>
              <a:t>43 documentos </a:t>
            </a:r>
            <a:r>
              <a:rPr lang="pt-BR" sz="2300" b="1" dirty="0">
                <a:solidFill>
                  <a:schemeClr val="tx2"/>
                </a:solidFill>
              </a:rPr>
              <a:t>expedidos</a:t>
            </a:r>
            <a:r>
              <a:rPr lang="pt-BR" sz="2300" b="1" dirty="0" smtClean="0">
                <a:solidFill>
                  <a:schemeClr val="tx2"/>
                </a:solidFill>
              </a:rPr>
              <a:t>;</a:t>
            </a:r>
            <a:endParaRPr lang="pt-BR" sz="23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63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448704" y="0"/>
            <a:ext cx="6376789" cy="9077145"/>
            <a:chOff x="116632" y="35496"/>
            <a:chExt cx="6376789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384960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3" name="CaixaDeTexto 2"/>
          <p:cNvSpPr txBox="1"/>
          <p:nvPr/>
        </p:nvSpPr>
        <p:spPr>
          <a:xfrm>
            <a:off x="227446" y="742395"/>
            <a:ext cx="6480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endParaRPr lang="pt-BR" b="1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r>
              <a:rPr lang="pt-BR" dirty="0" smtClean="0">
                <a:solidFill>
                  <a:schemeClr val="tx2"/>
                </a:solidFill>
              </a:rPr>
              <a:t> </a:t>
            </a: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endParaRPr lang="pt-BR" dirty="0" smtClean="0"/>
          </a:p>
          <a:p>
            <a:pPr lvl="0"/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67452" y="83011"/>
            <a:ext cx="7682028" cy="511601"/>
            <a:chOff x="2205571" y="1187624"/>
            <a:chExt cx="2662728" cy="511601"/>
          </a:xfrm>
        </p:grpSpPr>
        <p:sp>
          <p:nvSpPr>
            <p:cNvPr id="8" name="Retângulo com Canto Diagonal Aparado 7"/>
            <p:cNvSpPr/>
            <p:nvPr/>
          </p:nvSpPr>
          <p:spPr>
            <a:xfrm>
              <a:off x="2205571" y="1187624"/>
              <a:ext cx="2303549" cy="511601"/>
            </a:xfrm>
            <a:prstGeom prst="snip2Diag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321891" y="1267177"/>
              <a:ext cx="254640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Áreas de Atendimento à Deficiência/TEA  </a:t>
              </a:r>
              <a:endParaRPr lang="pt-BR" sz="21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675285"/>
              </p:ext>
            </p:extLst>
          </p:nvPr>
        </p:nvGraphicFramePr>
        <p:xfrm>
          <a:off x="407466" y="1089016"/>
          <a:ext cx="612068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340"/>
              </a:tblGrid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3000" dirty="0" smtClean="0"/>
                        <a:t>Área</a:t>
                      </a:r>
                      <a:endParaRPr lang="pt-B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dirty="0" smtClean="0"/>
                        <a:t>Atendimentos Realizados</a:t>
                      </a:r>
                      <a:endParaRPr lang="pt-BR" sz="3000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Fisioterapia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260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Fonoaudiologia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363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Psicologia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416</a:t>
                      </a:r>
                      <a:endParaRPr lang="pt-BR" sz="2500" b="1" dirty="0"/>
                    </a:p>
                  </a:txBody>
                  <a:tcPr/>
                </a:tc>
              </a:tr>
              <a:tr h="353494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Terapia Ocupacional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450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Educação Física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959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Psicopedagogia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738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Neurologista 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19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Psiquiatra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15</a:t>
                      </a:r>
                      <a:endParaRPr lang="pt-BR" sz="25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48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0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3" name="CaixaDeTexto 2"/>
          <p:cNvSpPr txBox="1"/>
          <p:nvPr/>
        </p:nvSpPr>
        <p:spPr>
          <a:xfrm>
            <a:off x="227446" y="742395"/>
            <a:ext cx="6480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endParaRPr lang="pt-BR" b="1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pt-BR" b="1" dirty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r>
              <a:rPr lang="pt-BR" dirty="0" smtClean="0">
                <a:solidFill>
                  <a:schemeClr val="tx2"/>
                </a:solidFill>
              </a:rPr>
              <a:t> </a:t>
            </a:r>
          </a:p>
          <a:p>
            <a:endParaRPr lang="pt-BR" b="1" dirty="0" smtClean="0">
              <a:solidFill>
                <a:schemeClr val="tx2"/>
              </a:solidFill>
            </a:endParaRPr>
          </a:p>
          <a:p>
            <a:endParaRPr lang="pt-BR" b="1" dirty="0" smtClean="0">
              <a:solidFill>
                <a:schemeClr val="tx2"/>
              </a:solidFill>
            </a:endParaRPr>
          </a:p>
          <a:p>
            <a:pPr lvl="0"/>
            <a:endParaRPr lang="pt-BR" dirty="0">
              <a:solidFill>
                <a:schemeClr val="tx2"/>
              </a:solidFill>
            </a:endParaRPr>
          </a:p>
          <a:p>
            <a:pPr lvl="0"/>
            <a:endParaRPr lang="pt-BR" dirty="0" smtClean="0"/>
          </a:p>
          <a:p>
            <a:pPr lvl="0"/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211468" y="83011"/>
            <a:ext cx="7033956" cy="511601"/>
            <a:chOff x="2205571" y="1187624"/>
            <a:chExt cx="2662728" cy="511601"/>
          </a:xfrm>
        </p:grpSpPr>
        <p:sp>
          <p:nvSpPr>
            <p:cNvPr id="8" name="Retângulo com Canto Diagonal Aparado 7"/>
            <p:cNvSpPr/>
            <p:nvPr/>
          </p:nvSpPr>
          <p:spPr>
            <a:xfrm>
              <a:off x="2205571" y="1187624"/>
              <a:ext cx="2303549" cy="511601"/>
            </a:xfrm>
            <a:prstGeom prst="snip2Diag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321891" y="1267177"/>
              <a:ext cx="254640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Áreas de Atendimento à Família  </a:t>
              </a:r>
              <a:endParaRPr lang="pt-BR" sz="21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109864"/>
              </p:ext>
            </p:extLst>
          </p:nvPr>
        </p:nvGraphicFramePr>
        <p:xfrm>
          <a:off x="407466" y="1187624"/>
          <a:ext cx="6120680" cy="467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/>
                <a:gridCol w="3060340"/>
              </a:tblGrid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3000" dirty="0" smtClean="0"/>
                        <a:t>Tipo</a:t>
                      </a:r>
                      <a:r>
                        <a:rPr lang="pt-BR" sz="3000" baseline="0" dirty="0" smtClean="0"/>
                        <a:t> de Atendimento/</a:t>
                      </a:r>
                    </a:p>
                    <a:p>
                      <a:pPr algn="ctr"/>
                      <a:r>
                        <a:rPr lang="pt-BR" sz="3000" baseline="0" dirty="0" smtClean="0"/>
                        <a:t>Contato</a:t>
                      </a:r>
                      <a:endParaRPr lang="pt-B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b="1" dirty="0" smtClean="0"/>
                        <a:t>Atendimentos Realizados</a:t>
                      </a:r>
                      <a:endParaRPr lang="pt-BR" sz="30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Serviço</a:t>
                      </a:r>
                      <a:r>
                        <a:rPr lang="pt-BR" sz="2500" baseline="0" dirty="0" smtClean="0"/>
                        <a:t> Social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107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Psicologia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332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Psicossocial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55</a:t>
                      </a:r>
                      <a:endParaRPr lang="pt-BR" sz="2500" b="1" dirty="0"/>
                    </a:p>
                  </a:txBody>
                  <a:tcPr/>
                </a:tc>
              </a:tr>
              <a:tr h="353494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Visita</a:t>
                      </a:r>
                      <a:r>
                        <a:rPr lang="pt-BR" sz="2500" baseline="0" dirty="0" smtClean="0"/>
                        <a:t> Domiciliar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7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Contato</a:t>
                      </a:r>
                      <a:r>
                        <a:rPr lang="pt-BR" sz="2500" baseline="0" dirty="0" smtClean="0"/>
                        <a:t>s com a Rede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24</a:t>
                      </a:r>
                      <a:endParaRPr lang="pt-BR" sz="2500" b="1" dirty="0"/>
                    </a:p>
                  </a:txBody>
                  <a:tcPr/>
                </a:tc>
              </a:tr>
              <a:tr h="441867">
                <a:tc>
                  <a:txBody>
                    <a:bodyPr/>
                    <a:lstStyle/>
                    <a:p>
                      <a:pPr algn="ctr"/>
                      <a:r>
                        <a:rPr lang="pt-BR" sz="2500" dirty="0" smtClean="0"/>
                        <a:t>Total</a:t>
                      </a:r>
                      <a:r>
                        <a:rPr lang="pt-BR" sz="2500" baseline="0" dirty="0" smtClean="0"/>
                        <a:t> de Atividades/Eventos </a:t>
                      </a:r>
                      <a:endParaRPr lang="pt-BR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 dirty="0" smtClean="0"/>
                        <a:t>2</a:t>
                      </a:r>
                      <a:endParaRPr lang="pt-BR" sz="25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40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4" name="CaixaDeTexto 3"/>
          <p:cNvSpPr txBox="1"/>
          <p:nvPr/>
        </p:nvSpPr>
        <p:spPr>
          <a:xfrm>
            <a:off x="164245" y="75557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t-BR" sz="1400" b="1" dirty="0" smtClean="0">
              <a:solidFill>
                <a:schemeClr val="tx2"/>
              </a:solidFill>
            </a:endParaRPr>
          </a:p>
        </p:txBody>
      </p:sp>
      <p:sp>
        <p:nvSpPr>
          <p:cNvPr id="7" name="Retângulo com Canto Diagonal Aparado 6"/>
          <p:cNvSpPr/>
          <p:nvPr/>
        </p:nvSpPr>
        <p:spPr>
          <a:xfrm>
            <a:off x="44624" y="107504"/>
            <a:ext cx="6606032" cy="511601"/>
          </a:xfrm>
          <a:prstGeom prst="snip2Diag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60943" y="187057"/>
            <a:ext cx="61992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Serviços Oferecidos</a:t>
            </a:r>
            <a:endParaRPr lang="pt-BR" sz="2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44015" y="683568"/>
            <a:ext cx="7029401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Diagnóstico </a:t>
            </a:r>
            <a:r>
              <a:rPr lang="pt-BR" sz="1850" b="1" dirty="0">
                <a:solidFill>
                  <a:schemeClr val="tx2"/>
                </a:solidFill>
                <a:cs typeface="Arial" panose="020B0604020202020204" pitchFamily="34" charset="0"/>
              </a:rPr>
              <a:t>e Avaliação </a:t>
            </a:r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Clínica:</a:t>
            </a:r>
          </a:p>
          <a:p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Atividades:</a:t>
            </a:r>
          </a:p>
          <a:p>
            <a:pPr marL="342900" indent="-342900">
              <a:buFontTx/>
              <a:buChar char="-"/>
            </a:pP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5 Fechamento </a:t>
            </a:r>
            <a:r>
              <a:rPr lang="pt-BR" sz="1850" dirty="0">
                <a:solidFill>
                  <a:schemeClr val="tx2"/>
                </a:solidFill>
                <a:cs typeface="Arial" panose="020B0604020202020204" pitchFamily="34" charset="0"/>
              </a:rPr>
              <a:t>de 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diagnóstico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( 2 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Elegíveis;  3 Não Elegíveis);</a:t>
            </a:r>
            <a:endParaRPr lang="pt-BR" sz="1850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6 triagens médicas;</a:t>
            </a:r>
          </a:p>
          <a:p>
            <a:pPr marL="342900" indent="-342900">
              <a:buFontTx/>
              <a:buChar char="-"/>
            </a:pP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9 </a:t>
            </a:r>
            <a:r>
              <a:rPr lang="pt-BR" sz="1850" dirty="0">
                <a:solidFill>
                  <a:schemeClr val="tx2"/>
                </a:solidFill>
                <a:cs typeface="Arial" panose="020B0604020202020204" pitchFamily="34" charset="0"/>
              </a:rPr>
              <a:t>acolhimentos para os casos iniciando a 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triagem;</a:t>
            </a:r>
            <a:endParaRPr lang="pt-BR" sz="185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12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50" b="1" dirty="0">
                <a:solidFill>
                  <a:schemeClr val="tx2"/>
                </a:solidFill>
                <a:cs typeface="Arial" panose="020B0604020202020204" pitchFamily="34" charset="0"/>
              </a:rPr>
              <a:t>Estimulação e </a:t>
            </a:r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Reabilitação:</a:t>
            </a:r>
          </a:p>
          <a:p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-    113 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Atendidos</a:t>
            </a:r>
          </a:p>
          <a:p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Atividades</a:t>
            </a:r>
            <a:r>
              <a:rPr lang="pt-BR" sz="1850" b="1" dirty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-    Orientação 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as famílias para condutas em domicilio</a:t>
            </a:r>
          </a:p>
          <a:p>
            <a:endParaRPr lang="pt-BR" sz="12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50" b="1" dirty="0">
                <a:solidFill>
                  <a:schemeClr val="tx2"/>
                </a:solidFill>
                <a:cs typeface="Arial" panose="020B0604020202020204" pitchFamily="34" charset="0"/>
              </a:rPr>
              <a:t>Atenção ao </a:t>
            </a:r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Escolar</a:t>
            </a:r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-    104  </a:t>
            </a:r>
            <a:r>
              <a:rPr lang="pt-BR" sz="1850" dirty="0">
                <a:solidFill>
                  <a:schemeClr val="tx2"/>
                </a:solidFill>
                <a:cs typeface="Arial" panose="020B0604020202020204" pitchFamily="34" charset="0"/>
              </a:rPr>
              <a:t>pessoas atendidas e inclusas;</a:t>
            </a:r>
          </a:p>
          <a:p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Atividades</a:t>
            </a:r>
            <a:r>
              <a:rPr lang="pt-BR" sz="1850" b="1" dirty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07 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Orientações realizadas;</a:t>
            </a:r>
          </a:p>
          <a:p>
            <a:pPr marL="342900" indent="-342900">
              <a:buFontTx/>
              <a:buChar char="-"/>
            </a:pPr>
            <a:endParaRPr lang="pt-BR" sz="12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Vivências </a:t>
            </a:r>
          </a:p>
          <a:p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- 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   13 Atendidos; </a:t>
            </a:r>
            <a:endParaRPr lang="pt-BR" sz="1850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endParaRPr lang="pt-BR" sz="12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Prevenção</a:t>
            </a:r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-     24 </a:t>
            </a:r>
            <a:r>
              <a:rPr lang="pt-BR" sz="1850" dirty="0">
                <a:solidFill>
                  <a:schemeClr val="tx2"/>
                </a:solidFill>
                <a:cs typeface="Arial" panose="020B0604020202020204" pitchFamily="34" charset="0"/>
              </a:rPr>
              <a:t>Atendidos no Mês;</a:t>
            </a:r>
          </a:p>
          <a:p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Atividades</a:t>
            </a:r>
            <a:r>
              <a:rPr lang="pt-BR" sz="1850" b="1" dirty="0">
                <a:solidFill>
                  <a:schemeClr val="tx2"/>
                </a:solidFill>
                <a:cs typeface="Arial" panose="020B0604020202020204" pitchFamily="34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67  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ações realizadas </a:t>
            </a:r>
            <a:r>
              <a:rPr lang="pt-BR" sz="1850" dirty="0">
                <a:solidFill>
                  <a:schemeClr val="tx2"/>
                </a:solidFill>
                <a:cs typeface="Arial" panose="020B0604020202020204" pitchFamily="34" charset="0"/>
              </a:rPr>
              <a:t>(contatos, orientações, etc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);</a:t>
            </a:r>
            <a:endParaRPr lang="pt-BR" sz="185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endParaRPr lang="pt-BR" sz="12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50" b="1" dirty="0" smtClean="0">
                <a:solidFill>
                  <a:schemeClr val="tx2"/>
                </a:solidFill>
                <a:cs typeface="Arial" panose="020B0604020202020204" pitchFamily="34" charset="0"/>
              </a:rPr>
              <a:t>Empregabilidade:</a:t>
            </a:r>
          </a:p>
          <a:p>
            <a:r>
              <a:rPr lang="pt-BR" sz="1850" b="1" dirty="0">
                <a:solidFill>
                  <a:schemeClr val="tx2"/>
                </a:solidFill>
                <a:cs typeface="Arial" panose="020B0604020202020204" pitchFamily="34" charset="0"/>
              </a:rPr>
              <a:t>Atividades:</a:t>
            </a:r>
          </a:p>
          <a:p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-     13 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Atendidos </a:t>
            </a:r>
          </a:p>
          <a:p>
            <a:r>
              <a:rPr lang="pt-BR" sz="1850" b="1" dirty="0">
                <a:solidFill>
                  <a:schemeClr val="tx2"/>
                </a:solidFill>
                <a:cs typeface="Arial" panose="020B0604020202020204" pitchFamily="34" charset="0"/>
              </a:rPr>
              <a:t>Atividades:</a:t>
            </a:r>
          </a:p>
          <a:p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-     10 </a:t>
            </a:r>
            <a:r>
              <a:rPr lang="pt-BR" sz="1850" dirty="0" smtClean="0">
                <a:solidFill>
                  <a:schemeClr val="tx2"/>
                </a:solidFill>
                <a:cs typeface="Arial" panose="020B0604020202020204" pitchFamily="34" charset="0"/>
              </a:rPr>
              <a:t>Reunião inicial/Orientações/contatos:</a:t>
            </a:r>
            <a:endParaRPr lang="pt-BR" sz="185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pt-BR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r>
              <a:rPr lang="pt-BR" b="1" dirty="0">
                <a:solidFill>
                  <a:srgbClr val="009900"/>
                </a:solidFill>
                <a:cs typeface="Arial" panose="020B0604020202020204" pitchFamily="34" charset="0"/>
              </a:rPr>
              <a:t>* O mesmo atendido pode se beneficiar de mais de um serviço;</a:t>
            </a:r>
            <a:endParaRPr lang="pt-BR" dirty="0" smtClean="0">
              <a:solidFill>
                <a:srgbClr val="0099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97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sp>
        <p:nvSpPr>
          <p:cNvPr id="4" name="CaixaDeTexto 3"/>
          <p:cNvSpPr txBox="1"/>
          <p:nvPr/>
        </p:nvSpPr>
        <p:spPr>
          <a:xfrm>
            <a:off x="116632" y="179512"/>
            <a:ext cx="66247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b="1" dirty="0" smtClean="0">
              <a:solidFill>
                <a:schemeClr val="tx2"/>
              </a:solidFill>
            </a:endParaRPr>
          </a:p>
          <a:p>
            <a:pPr algn="just"/>
            <a:endParaRPr lang="pt-BR" b="1" dirty="0" smtClean="0">
              <a:solidFill>
                <a:schemeClr val="tx2"/>
              </a:solidFill>
            </a:endParaRPr>
          </a:p>
          <a:p>
            <a:pPr algn="just"/>
            <a:endParaRPr lang="pt-BR" sz="2000" b="1" dirty="0">
              <a:solidFill>
                <a:schemeClr val="tx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Contratação/Demissão:</a:t>
            </a:r>
          </a:p>
          <a:p>
            <a:pPr algn="just"/>
            <a:r>
              <a:rPr lang="pt-BR" sz="2000" dirty="0">
                <a:solidFill>
                  <a:schemeClr val="tx2"/>
                </a:solidFill>
              </a:rPr>
              <a:t>     1 novo funcionário: Operadora de telemarketing</a:t>
            </a:r>
          </a:p>
          <a:p>
            <a:pPr algn="just"/>
            <a:endParaRPr lang="pt-BR" sz="1600" b="1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b="1" dirty="0" smtClean="0">
                <a:solidFill>
                  <a:schemeClr val="tx2"/>
                </a:solidFill>
              </a:rPr>
              <a:t>Benefícios/Funcionários: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Cartão refeição - 27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Cartão Alimentação - 7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 UNIMED – 11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 Uniodonto - 21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>
                <a:solidFill>
                  <a:schemeClr val="tx2"/>
                </a:solidFill>
              </a:rPr>
              <a:t> Auxílio Creche -  4</a:t>
            </a:r>
          </a:p>
          <a:p>
            <a:pPr marL="285750" indent="-285750" algn="just">
              <a:buFontTx/>
              <a:buChar char="-"/>
            </a:pPr>
            <a:endParaRPr lang="pt-BR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b="1" dirty="0">
                <a:solidFill>
                  <a:schemeClr val="tx2"/>
                </a:solidFill>
              </a:rPr>
              <a:t>Orientações/Intercorrências  funcionários: </a:t>
            </a:r>
            <a:r>
              <a:rPr lang="pt-BR" sz="2000" dirty="0" smtClean="0">
                <a:solidFill>
                  <a:schemeClr val="tx2"/>
                </a:solidFill>
              </a:rPr>
              <a:t>24</a:t>
            </a:r>
          </a:p>
          <a:p>
            <a:pPr marL="285750" indent="-285750" algn="just">
              <a:buFontTx/>
              <a:buChar char="-"/>
            </a:pPr>
            <a:endParaRPr lang="pt-BR" sz="2000" b="1" dirty="0">
              <a:solidFill>
                <a:schemeClr val="tx2"/>
              </a:solidFill>
            </a:endParaRPr>
          </a:p>
          <a:p>
            <a:pPr marL="285750" indent="-285750" algn="just">
              <a:buFontTx/>
              <a:buChar char="-"/>
            </a:pPr>
            <a:endParaRPr lang="pt-BR" sz="1600" b="1" dirty="0">
              <a:solidFill>
                <a:schemeClr val="tx2"/>
              </a:solidFill>
            </a:endParaRPr>
          </a:p>
          <a:p>
            <a:pPr algn="just"/>
            <a:endParaRPr lang="pt-BR" sz="1600" dirty="0">
              <a:solidFill>
                <a:schemeClr val="tx2"/>
              </a:solidFill>
            </a:endParaRPr>
          </a:p>
          <a:p>
            <a:pPr algn="just"/>
            <a:r>
              <a:rPr lang="pt-BR" sz="1600" dirty="0" smtClean="0">
                <a:solidFill>
                  <a:schemeClr val="tx2"/>
                </a:solidFill>
              </a:rPr>
              <a:t>        </a:t>
            </a:r>
            <a:endParaRPr lang="pt-BR" sz="1600" dirty="0">
              <a:solidFill>
                <a:schemeClr val="tx2"/>
              </a:solidFill>
            </a:endParaRPr>
          </a:p>
          <a:p>
            <a:pPr algn="just"/>
            <a:endParaRPr lang="pt-BR" sz="1600" dirty="0">
              <a:solidFill>
                <a:schemeClr val="tx2"/>
              </a:solidFill>
            </a:endParaRPr>
          </a:p>
          <a:p>
            <a:pPr algn="just"/>
            <a:endParaRPr lang="pt-BR" sz="1600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600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600" dirty="0">
              <a:solidFill>
                <a:schemeClr val="tx2"/>
              </a:solidFill>
            </a:endParaRPr>
          </a:p>
        </p:txBody>
      </p:sp>
      <p:sp>
        <p:nvSpPr>
          <p:cNvPr id="8" name="Retângulo com Canto Diagonal Aparado 7"/>
          <p:cNvSpPr/>
          <p:nvPr/>
        </p:nvSpPr>
        <p:spPr>
          <a:xfrm>
            <a:off x="219461" y="91480"/>
            <a:ext cx="6606032" cy="511601"/>
          </a:xfrm>
          <a:prstGeom prst="snip2Diag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288776" y="179512"/>
            <a:ext cx="6199293" cy="40011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Gestão de Pessoas</a:t>
            </a:r>
            <a:endParaRPr lang="pt-B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29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393698222"/>
              </p:ext>
            </p:extLst>
          </p:nvPr>
        </p:nvGraphicFramePr>
        <p:xfrm>
          <a:off x="0" y="1059686"/>
          <a:ext cx="6825493" cy="771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ângulo com Canto Diagonal Aparado 6"/>
          <p:cNvSpPr/>
          <p:nvPr/>
        </p:nvSpPr>
        <p:spPr>
          <a:xfrm>
            <a:off x="219461" y="91480"/>
            <a:ext cx="6606032" cy="511601"/>
          </a:xfrm>
          <a:prstGeom prst="snip2DiagRect">
            <a:avLst/>
          </a:prstGeom>
          <a:solidFill>
            <a:schemeClr val="accent1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288776" y="179512"/>
            <a:ext cx="6199293" cy="400110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Gestão Financeira</a:t>
            </a:r>
            <a:endParaRPr lang="pt-BR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323541" y="771599"/>
            <a:ext cx="4536504" cy="511601"/>
            <a:chOff x="5085184" y="2449832"/>
            <a:chExt cx="4536504" cy="511601"/>
          </a:xfrm>
        </p:grpSpPr>
        <p:sp>
          <p:nvSpPr>
            <p:cNvPr id="9" name="Retângulo com Canto Diagonal Aparado 8"/>
            <p:cNvSpPr/>
            <p:nvPr/>
          </p:nvSpPr>
          <p:spPr>
            <a:xfrm>
              <a:off x="5085184" y="2449832"/>
              <a:ext cx="4536504" cy="511601"/>
            </a:xfrm>
            <a:prstGeom prst="snip2Diag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5154500" y="2537864"/>
              <a:ext cx="4323172" cy="400110"/>
            </a:xfrm>
            <a:prstGeom prst="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20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Receitas – R$ 249.160,28</a:t>
              </a:r>
              <a:endParaRPr lang="pt-BR" sz="20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476672" y="8172400"/>
            <a:ext cx="6011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* Todo o valor captado  com a venda de serviço, foi  diretamente utilizada  nas despesas dos atendimentos  filantrópicos;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773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632" y="35496"/>
            <a:ext cx="6708861" cy="9077145"/>
            <a:chOff x="116632" y="35496"/>
            <a:chExt cx="6708861" cy="9077145"/>
          </a:xfrm>
        </p:grpSpPr>
        <p:pic>
          <p:nvPicPr>
            <p:cNvPr id="12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>
              <a:off x="3717032" y="35496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3" name="Picture 2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746" t="23417" r="21550" b="47938"/>
            <a:stretch/>
          </p:blipFill>
          <p:spPr bwMode="auto">
            <a:xfrm rot="10800000">
              <a:off x="116632" y="4283968"/>
              <a:ext cx="3108461" cy="4828673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2884264504"/>
              </p:ext>
            </p:extLst>
          </p:nvPr>
        </p:nvGraphicFramePr>
        <p:xfrm>
          <a:off x="0" y="1547664"/>
          <a:ext cx="6825493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956842" y="539552"/>
            <a:ext cx="4536504" cy="511601"/>
            <a:chOff x="5085184" y="2449832"/>
            <a:chExt cx="4536504" cy="511601"/>
          </a:xfrm>
        </p:grpSpPr>
        <p:sp>
          <p:nvSpPr>
            <p:cNvPr id="7" name="Retângulo com Canto Diagonal Aparado 6"/>
            <p:cNvSpPr/>
            <p:nvPr/>
          </p:nvSpPr>
          <p:spPr>
            <a:xfrm>
              <a:off x="5085184" y="2449832"/>
              <a:ext cx="4536504" cy="511601"/>
            </a:xfrm>
            <a:prstGeom prst="snip2Diag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5154500" y="2537864"/>
              <a:ext cx="4323172" cy="400110"/>
            </a:xfrm>
            <a:prstGeom prst="rect">
              <a:avLst/>
            </a:prstGeom>
            <a:solidFill>
              <a:schemeClr val="accent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20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Despesas – R$ 236.767,27</a:t>
              </a:r>
              <a:endParaRPr lang="pt-BR" sz="20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773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7178</TotalTime>
  <Words>451</Words>
  <Application>Microsoft Office PowerPoint</Application>
  <PresentationFormat>Apresentação na tela (4:3)</PresentationFormat>
  <Paragraphs>189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Sala 15</dc:creator>
  <cp:lastModifiedBy>Sala 15</cp:lastModifiedBy>
  <cp:revision>481</cp:revision>
  <cp:lastPrinted>2019-06-17T18:37:38Z</cp:lastPrinted>
  <dcterms:created xsi:type="dcterms:W3CDTF">2019-02-01T15:22:52Z</dcterms:created>
  <dcterms:modified xsi:type="dcterms:W3CDTF">2019-10-31T13:36:29Z</dcterms:modified>
</cp:coreProperties>
</file>