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8" r:id="rId3"/>
    <p:sldId id="370" r:id="rId4"/>
    <p:sldId id="358" r:id="rId5"/>
    <p:sldId id="401" r:id="rId6"/>
    <p:sldId id="354" r:id="rId7"/>
    <p:sldId id="291" r:id="rId8"/>
    <p:sldId id="343" r:id="rId9"/>
    <p:sldId id="344" r:id="rId10"/>
    <p:sldId id="398" r:id="rId11"/>
  </p:sldIdLst>
  <p:sldSz cx="6858000" cy="9144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B50"/>
    <a:srgbClr val="009900"/>
    <a:srgbClr val="00AA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426" autoAdjust="0"/>
    <p:restoredTop sz="86323" autoAdjust="0"/>
  </p:normalViewPr>
  <p:slideViewPr>
    <p:cSldViewPr>
      <p:cViewPr varScale="1">
        <p:scale>
          <a:sx n="52" d="100"/>
          <a:sy n="52" d="100"/>
        </p:scale>
        <p:origin x="-2826" y="-102"/>
      </p:cViewPr>
      <p:guideLst>
        <p:guide orient="horz" pos="2160"/>
        <p:guide orient="horz" pos="2880"/>
        <p:guide pos="2880"/>
        <p:guide pos="216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orient="horz" pos="3127"/>
        <p:guide pos="216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/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Plan1!$A$2:$A$7</c:f>
              <c:strCache>
                <c:ptCount val="6"/>
                <c:pt idx="0">
                  <c:v>Doações</c:v>
                </c:pt>
                <c:pt idx="1">
                  <c:v>Eventos</c:v>
                </c:pt>
                <c:pt idx="2">
                  <c:v>Venda de Serviço</c:v>
                </c:pt>
                <c:pt idx="3">
                  <c:v>PMV - Saúde</c:v>
                </c:pt>
                <c:pt idx="4">
                  <c:v>PMV - Educação</c:v>
                </c:pt>
                <c:pt idx="5">
                  <c:v>PMV - Assistência Social</c:v>
                </c:pt>
              </c:strCache>
            </c:strRef>
          </c:cat>
          <c:val>
            <c:numRef>
              <c:f>Plan1!$B$2:$B$7</c:f>
              <c:numCache>
                <c:formatCode>#,##0.00</c:formatCode>
                <c:ptCount val="6"/>
                <c:pt idx="0">
                  <c:v>52674</c:v>
                </c:pt>
                <c:pt idx="1">
                  <c:v>37258.15</c:v>
                </c:pt>
                <c:pt idx="2">
                  <c:v>39230.22</c:v>
                </c:pt>
                <c:pt idx="3">
                  <c:v>57920.89</c:v>
                </c:pt>
                <c:pt idx="4">
                  <c:v>58000</c:v>
                </c:pt>
                <c:pt idx="5">
                  <c:v>21800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layout/>
      <c:overlay val="0"/>
      <c:txPr>
        <a:bodyPr/>
        <a:lstStyle/>
        <a:p>
          <a:pPr>
            <a:defRPr sz="22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Lbls>
            <c:dLbl>
              <c:idx val="0"/>
              <c:layout>
                <c:manualLayout>
                  <c:x val="-6.631541796833916E-2"/>
                  <c:y val="5.9561822448108176E-2"/>
                </c:manualLayout>
              </c:layout>
              <c:tx>
                <c:rich>
                  <a:bodyPr/>
                  <a:lstStyle/>
                  <a:p>
                    <a:r>
                      <a:rPr lang="en-US" sz="2500" b="1" dirty="0"/>
                      <a:t>75%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2500" b="1"/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2500" b="1"/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4461992335782561E-2"/>
                  <c:y val="1.13203619945842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2500" b="1"/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Plan1!$A$2:$A$5</c:f>
              <c:strCache>
                <c:ptCount val="4"/>
                <c:pt idx="0">
                  <c:v>RH</c:v>
                </c:pt>
                <c:pt idx="1">
                  <c:v>Manutenção</c:v>
                </c:pt>
                <c:pt idx="2">
                  <c:v>Construção</c:v>
                </c:pt>
                <c:pt idx="3">
                  <c:v>Eventos</c:v>
                </c:pt>
              </c:strCache>
            </c:strRef>
          </c:cat>
          <c:val>
            <c:numRef>
              <c:f>Plan1!$B$2:$B$5</c:f>
              <c:numCache>
                <c:formatCode>#,##0.00</c:formatCode>
                <c:ptCount val="4"/>
                <c:pt idx="0">
                  <c:v>231717.44</c:v>
                </c:pt>
                <c:pt idx="1">
                  <c:v>21836.89</c:v>
                </c:pt>
                <c:pt idx="2">
                  <c:v>26524.68</c:v>
                </c:pt>
                <c:pt idx="3">
                  <c:v>1380.08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layout>
        <c:manualLayout>
          <c:xMode val="edge"/>
          <c:yMode val="edge"/>
          <c:x val="9.5605102688924942E-2"/>
          <c:y val="3.6899514511774464E-2"/>
          <c:w val="0.8128441008399927"/>
          <c:h val="5.897788465270927E-2"/>
        </c:manualLayout>
      </c:layout>
      <c:overlay val="0"/>
      <c:txPr>
        <a:bodyPr/>
        <a:lstStyle/>
        <a:p>
          <a:pPr>
            <a:defRPr sz="22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48474-EE1F-45A0-B620-814AA6DD12AD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2720D-2A24-4320-97F0-058D5D947B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199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3108FA-8379-4D97-9CD4-512E1AC5A231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3798E-A9FD-4B6D-AA08-FAE7E0D809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888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1232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967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0781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8611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8917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7084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9992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3685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2169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0503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7331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188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2A1CD-703A-43E7-8D5F-D4CD9F6F43A4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559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ivi.org.br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930416" y="7164288"/>
            <a:ext cx="48605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000" b="1" smtClean="0">
                <a:solidFill>
                  <a:schemeClr val="tx2"/>
                </a:solidFill>
                <a:latin typeface="Balloon Extra" pitchFamily="2" charset="0"/>
              </a:rPr>
              <a:t>JULHO</a:t>
            </a:r>
            <a:endParaRPr lang="pt-BR" sz="5000" b="1" dirty="0" smtClean="0">
              <a:solidFill>
                <a:schemeClr val="tx2"/>
              </a:solidFill>
              <a:latin typeface="Balloon Extra" pitchFamily="2" charset="0"/>
            </a:endParaRPr>
          </a:p>
          <a:p>
            <a:pPr algn="ctr"/>
            <a:r>
              <a:rPr lang="pt-BR" sz="5000" b="1" dirty="0" smtClean="0">
                <a:solidFill>
                  <a:schemeClr val="tx2"/>
                </a:solidFill>
                <a:latin typeface="Balloon Extra" pitchFamily="2" charset="0"/>
              </a:rPr>
              <a:t>2019</a:t>
            </a:r>
            <a:endParaRPr lang="pt-BR" sz="5000" b="1" dirty="0">
              <a:solidFill>
                <a:schemeClr val="tx2"/>
              </a:solidFill>
              <a:latin typeface="Balloon Extra" pitchFamily="2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440667" y="532256"/>
            <a:ext cx="597666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 smtClean="0">
                <a:solidFill>
                  <a:schemeClr val="tx2"/>
                </a:solidFill>
                <a:latin typeface="Albertus Medium" panose="020E0602030304020304" pitchFamily="34" charset="0"/>
              </a:rPr>
              <a:t>Relatório de</a:t>
            </a:r>
          </a:p>
          <a:p>
            <a:pPr algn="ctr"/>
            <a:r>
              <a:rPr lang="pt-BR" sz="8000" b="1" dirty="0">
                <a:solidFill>
                  <a:schemeClr val="tx2"/>
                </a:solidFill>
                <a:latin typeface="Albertus Medium" panose="020E0602030304020304" pitchFamily="34" charset="0"/>
              </a:rPr>
              <a:t>Atividades </a:t>
            </a:r>
          </a:p>
          <a:p>
            <a:pPr algn="ctr"/>
            <a:r>
              <a:rPr lang="pt-BR" sz="5000" b="1" dirty="0" smtClean="0">
                <a:solidFill>
                  <a:schemeClr val="tx2"/>
                </a:solidFill>
                <a:latin typeface="Albertus Medium" panose="020E0602030304020304" pitchFamily="34" charset="0"/>
              </a:rPr>
              <a:t> </a:t>
            </a:r>
            <a:endParaRPr lang="pt-BR" sz="5000" b="1" dirty="0">
              <a:solidFill>
                <a:schemeClr val="tx2"/>
              </a:solidFill>
              <a:latin typeface="Albertus Medium" panose="020E0602030304020304" pitchFamily="34" charset="0"/>
            </a:endParaRPr>
          </a:p>
        </p:txBody>
      </p:sp>
      <p:pic>
        <p:nvPicPr>
          <p:cNvPr id="1026" name="Picture 2" descr="C:\Users\sala15\Desktop\gisele\Logo CEIVI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487" y="3699867"/>
            <a:ext cx="2105025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04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Imagem 0" descr="Descrição: Sem títul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848" y="971600"/>
            <a:ext cx="2754312" cy="400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052736" y="5724128"/>
            <a:ext cx="50405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Centro de Especialidades Integradas de Vinhedo</a:t>
            </a:r>
          </a:p>
          <a:p>
            <a:pPr algn="ctr"/>
            <a:r>
              <a:rPr lang="pt-BR" dirty="0" smtClean="0"/>
              <a:t>Avenida Páscoa Zanetti Trevisan, 479 – Jardim Itália</a:t>
            </a:r>
          </a:p>
          <a:p>
            <a:pPr algn="ctr"/>
            <a:r>
              <a:rPr lang="pt-BR" dirty="0" smtClean="0"/>
              <a:t>Vinhedo/SP – CEP: 13.289-172</a:t>
            </a:r>
          </a:p>
          <a:p>
            <a:pPr algn="ctr"/>
            <a:r>
              <a:rPr lang="pt-BR" dirty="0" smtClean="0">
                <a:hlinkClick r:id="rId3"/>
              </a:rPr>
              <a:t>www.ceivi.org.br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371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/>
          <p:cNvGrpSpPr/>
          <p:nvPr/>
        </p:nvGrpSpPr>
        <p:grpSpPr>
          <a:xfrm>
            <a:off x="116632" y="35496"/>
            <a:ext cx="6708861" cy="9077145"/>
            <a:chOff x="116632" y="35496"/>
            <a:chExt cx="6708861" cy="9077145"/>
          </a:xfrm>
        </p:grpSpPr>
        <p:pic>
          <p:nvPicPr>
            <p:cNvPr id="14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>
              <a:off x="3717032" y="35496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5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 rot="10800000">
              <a:off x="116632" y="4283968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</p:grpSp>
      <p:sp>
        <p:nvSpPr>
          <p:cNvPr id="4" name="CaixaDeTexto 3"/>
          <p:cNvSpPr txBox="1"/>
          <p:nvPr/>
        </p:nvSpPr>
        <p:spPr>
          <a:xfrm>
            <a:off x="22311" y="-182855"/>
            <a:ext cx="655272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000" dirty="0" smtClean="0"/>
          </a:p>
          <a:p>
            <a:endParaRPr lang="pt-BR" sz="2000" dirty="0"/>
          </a:p>
          <a:p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>
              <a:solidFill>
                <a:schemeClr val="tx2"/>
              </a:solidFill>
            </a:endParaRPr>
          </a:p>
          <a:p>
            <a:r>
              <a:rPr lang="pt-BR" dirty="0">
                <a:solidFill>
                  <a:schemeClr val="tx2"/>
                </a:solidFill>
              </a:rPr>
              <a:t> </a:t>
            </a:r>
            <a:endParaRPr lang="pt-BR" dirty="0" smtClean="0">
              <a:solidFill>
                <a:schemeClr val="tx2"/>
              </a:solidFill>
            </a:endParaRP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 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b="1" dirty="0" smtClean="0">
              <a:solidFill>
                <a:schemeClr val="tx2"/>
              </a:solidFill>
            </a:endParaRPr>
          </a:p>
          <a:p>
            <a:endParaRPr lang="pt-BR" sz="1600" b="1" dirty="0" smtClean="0">
              <a:solidFill>
                <a:schemeClr val="tx2"/>
              </a:solidFill>
            </a:endParaRPr>
          </a:p>
          <a:p>
            <a:pPr algn="just"/>
            <a:endParaRPr lang="pt-BR" sz="1400" dirty="0">
              <a:solidFill>
                <a:schemeClr val="tx2"/>
              </a:solidFill>
            </a:endParaRPr>
          </a:p>
          <a:p>
            <a:pPr algn="just"/>
            <a:endParaRPr lang="pt-BR" sz="1400" dirty="0" smtClean="0">
              <a:solidFill>
                <a:schemeClr val="tx2"/>
              </a:solidFill>
            </a:endParaRPr>
          </a:p>
          <a:p>
            <a:pPr algn="just"/>
            <a:endParaRPr lang="pt-BR" sz="1400" dirty="0">
              <a:solidFill>
                <a:schemeClr val="tx2"/>
              </a:solidFill>
            </a:endParaRPr>
          </a:p>
          <a:p>
            <a:pPr algn="just"/>
            <a:endParaRPr lang="pt-BR" sz="1400" dirty="0" smtClean="0">
              <a:solidFill>
                <a:schemeClr val="tx2"/>
              </a:solidFill>
            </a:endParaRPr>
          </a:p>
          <a:p>
            <a:pPr algn="just"/>
            <a:endParaRPr lang="pt-BR" sz="1400" dirty="0">
              <a:solidFill>
                <a:schemeClr val="tx2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72767" y="6300192"/>
            <a:ext cx="639029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</a:rPr>
              <a:t>VISÃO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</a:rPr>
              <a:t>    Ser </a:t>
            </a:r>
            <a:r>
              <a:rPr lang="pt-BR" dirty="0">
                <a:solidFill>
                  <a:schemeClr val="bg1"/>
                </a:solidFill>
              </a:rPr>
              <a:t>Agente de Metodologias Inovadoras com bases </a:t>
            </a:r>
            <a:r>
              <a:rPr lang="pt-BR" dirty="0" smtClean="0">
                <a:solidFill>
                  <a:schemeClr val="bg1"/>
                </a:solidFill>
              </a:rPr>
              <a:t>científica </a:t>
            </a:r>
            <a:r>
              <a:rPr lang="pt-BR" dirty="0">
                <a:solidFill>
                  <a:schemeClr val="bg1"/>
                </a:solidFill>
              </a:rPr>
              <a:t>para o atendimento das pessoas  com Deficiência Intelectual e TEA (Transtorno do Espectro Autista).</a:t>
            </a:r>
          </a:p>
          <a:p>
            <a:endParaRPr lang="pt-BR" dirty="0"/>
          </a:p>
        </p:txBody>
      </p:sp>
      <p:sp>
        <p:nvSpPr>
          <p:cNvPr id="12" name="Retângulo com Canto Diagonal Aparado 11"/>
          <p:cNvSpPr/>
          <p:nvPr/>
        </p:nvSpPr>
        <p:spPr>
          <a:xfrm>
            <a:off x="116632" y="243975"/>
            <a:ext cx="6606032" cy="511601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>
                <a:solidFill>
                  <a:schemeClr val="bg1"/>
                </a:solidFill>
                <a:latin typeface="Arial Black" panose="020B0A04020102020204" pitchFamily="34" charset="0"/>
              </a:rPr>
              <a:t>Governância Institucional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72767" y="1187624"/>
            <a:ext cx="6117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16632" y="707365"/>
            <a:ext cx="6546426" cy="8833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200" b="1" dirty="0" smtClean="0">
                <a:solidFill>
                  <a:schemeClr val="tx2"/>
                </a:solidFill>
              </a:rPr>
              <a:t>34 reuniões de equipe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200" b="1" dirty="0" smtClean="0">
                <a:solidFill>
                  <a:schemeClr val="tx2"/>
                </a:solidFill>
              </a:rPr>
              <a:t>Reunião </a:t>
            </a:r>
            <a:r>
              <a:rPr lang="pt-BR" sz="2200" b="1" dirty="0">
                <a:solidFill>
                  <a:schemeClr val="tx2"/>
                </a:solidFill>
              </a:rPr>
              <a:t>de Diretoria</a:t>
            </a:r>
            <a:r>
              <a:rPr lang="pt-BR" sz="2200" b="1" dirty="0" smtClean="0">
                <a:solidFill>
                  <a:schemeClr val="tx2"/>
                </a:solidFill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200" b="1" dirty="0" smtClean="0">
                <a:solidFill>
                  <a:schemeClr val="tx2"/>
                </a:solidFill>
              </a:rPr>
              <a:t>Organização e realização do pré-evento da feijoada;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200" b="1" dirty="0" smtClean="0">
                <a:solidFill>
                  <a:schemeClr val="tx2"/>
                </a:solidFill>
              </a:rPr>
              <a:t>Organização geral da 7ª Feijoada Solidária do CEIVI;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200" b="1" dirty="0" smtClean="0">
                <a:solidFill>
                  <a:schemeClr val="tx2"/>
                </a:solidFill>
              </a:rPr>
              <a:t>Participação </a:t>
            </a:r>
            <a:r>
              <a:rPr lang="pt-BR" sz="2200" b="1" dirty="0">
                <a:solidFill>
                  <a:schemeClr val="tx2"/>
                </a:solidFill>
              </a:rPr>
              <a:t>na reunião mensal da FEAVIN;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200" b="1" dirty="0">
                <a:solidFill>
                  <a:schemeClr val="tx2"/>
                </a:solidFill>
              </a:rPr>
              <a:t>Acompanhamento da obra de ampliação</a:t>
            </a:r>
            <a:r>
              <a:rPr lang="pt-BR" sz="2200" b="1" dirty="0" smtClean="0">
                <a:solidFill>
                  <a:schemeClr val="tx2"/>
                </a:solidFill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200" b="1" dirty="0">
                <a:solidFill>
                  <a:schemeClr val="tx2"/>
                </a:solidFill>
              </a:rPr>
              <a:t>Elaboração da Prestação de Contas “Selando Parcerias” PMV</a:t>
            </a:r>
            <a:r>
              <a:rPr lang="pt-BR" sz="2200" b="1" dirty="0" smtClean="0">
                <a:solidFill>
                  <a:schemeClr val="tx2"/>
                </a:solidFill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200" b="1" dirty="0" smtClean="0">
                <a:solidFill>
                  <a:schemeClr val="tx2"/>
                </a:solidFill>
              </a:rPr>
              <a:t>Avaliação </a:t>
            </a:r>
            <a:r>
              <a:rPr lang="pt-BR" sz="2200" b="1" dirty="0">
                <a:solidFill>
                  <a:schemeClr val="tx2"/>
                </a:solidFill>
              </a:rPr>
              <a:t>das Metas </a:t>
            </a:r>
            <a:r>
              <a:rPr lang="pt-BR" sz="2200" b="1" dirty="0" smtClean="0">
                <a:solidFill>
                  <a:schemeClr val="tx2"/>
                </a:solidFill>
              </a:rPr>
              <a:t>Semestrais;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200" b="1" dirty="0" smtClean="0">
                <a:solidFill>
                  <a:schemeClr val="tx2"/>
                </a:solidFill>
              </a:rPr>
              <a:t>Discussão de casos para definição de condutas entre equipe e área médica;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200" b="1" dirty="0" smtClean="0">
                <a:solidFill>
                  <a:schemeClr val="tx2"/>
                </a:solidFill>
              </a:rPr>
              <a:t>Revisão dos </a:t>
            </a:r>
            <a:r>
              <a:rPr lang="pt-BR" sz="2200" b="1" dirty="0" err="1" smtClean="0">
                <a:solidFill>
                  <a:schemeClr val="tx2"/>
                </a:solidFill>
              </a:rPr>
              <a:t>PTIs</a:t>
            </a:r>
            <a:r>
              <a:rPr lang="pt-BR" sz="2200" b="1" dirty="0" smtClean="0">
                <a:solidFill>
                  <a:schemeClr val="tx2"/>
                </a:solidFill>
              </a:rPr>
              <a:t> e discussão de todos os casos para definição de estratégias.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200" b="1" dirty="0" smtClean="0">
                <a:solidFill>
                  <a:schemeClr val="tx2"/>
                </a:solidFill>
              </a:rPr>
              <a:t>Organização do cronograma de atividades filantrópico;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200" b="1" dirty="0">
                <a:solidFill>
                  <a:schemeClr val="tx2"/>
                </a:solidFill>
              </a:rPr>
              <a:t>Revisão </a:t>
            </a:r>
            <a:r>
              <a:rPr lang="pt-BR" sz="2200" b="1" dirty="0" smtClean="0">
                <a:solidFill>
                  <a:schemeClr val="tx2"/>
                </a:solidFill>
              </a:rPr>
              <a:t>do </a:t>
            </a:r>
            <a:r>
              <a:rPr lang="pt-BR" sz="2200" b="1" dirty="0">
                <a:solidFill>
                  <a:schemeClr val="tx2"/>
                </a:solidFill>
              </a:rPr>
              <a:t>Cronograma do CEIVI Eventos e </a:t>
            </a:r>
            <a:r>
              <a:rPr lang="pt-BR" sz="2200" b="1" dirty="0" smtClean="0">
                <a:solidFill>
                  <a:schemeClr val="tx2"/>
                </a:solidFill>
              </a:rPr>
              <a:t>Atividades</a:t>
            </a:r>
            <a:r>
              <a:rPr lang="pt-BR" sz="2200" b="1" dirty="0">
                <a:solidFill>
                  <a:schemeClr val="tx2"/>
                </a:solidFill>
              </a:rPr>
              <a:t>;</a:t>
            </a:r>
            <a:endParaRPr lang="pt-BR" sz="2200" b="1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200" b="1" dirty="0">
                <a:solidFill>
                  <a:schemeClr val="tx2"/>
                </a:solidFill>
              </a:rPr>
              <a:t>Reunião </a:t>
            </a:r>
            <a:r>
              <a:rPr lang="pt-BR" sz="2200" b="1" dirty="0" smtClean="0">
                <a:solidFill>
                  <a:schemeClr val="tx2"/>
                </a:solidFill>
              </a:rPr>
              <a:t>com Secretário </a:t>
            </a:r>
            <a:r>
              <a:rPr lang="pt-BR" sz="2200" b="1" dirty="0">
                <a:solidFill>
                  <a:schemeClr val="tx2"/>
                </a:solidFill>
              </a:rPr>
              <a:t>da   Saúde para legalizar a compra das vagas de lista de espera</a:t>
            </a:r>
            <a:r>
              <a:rPr lang="pt-BR" sz="2200" b="1" dirty="0" smtClean="0">
                <a:solidFill>
                  <a:schemeClr val="tx2"/>
                </a:solidFill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200" b="1" dirty="0">
                <a:solidFill>
                  <a:schemeClr val="tx2"/>
                </a:solidFill>
              </a:rPr>
              <a:t>Organização interna para receber os 80 novos atendidos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200" b="1" dirty="0">
                <a:solidFill>
                  <a:schemeClr val="tx2"/>
                </a:solidFill>
              </a:rPr>
              <a:t>Participação do CEIVI nos Conselhos de Assistência Social </a:t>
            </a:r>
            <a:r>
              <a:rPr lang="pt-BR" sz="2200" b="1" dirty="0" smtClean="0">
                <a:solidFill>
                  <a:schemeClr val="tx2"/>
                </a:solidFill>
              </a:rPr>
              <a:t> </a:t>
            </a:r>
            <a:r>
              <a:rPr lang="pt-BR" sz="2200" b="1" dirty="0">
                <a:solidFill>
                  <a:schemeClr val="tx2"/>
                </a:solidFill>
              </a:rPr>
              <a:t>Pessoa com Deficiência, Educação e Criança e Adolescente; </a:t>
            </a:r>
            <a:endParaRPr lang="pt-BR" sz="2200" b="1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200" b="1" dirty="0">
                <a:solidFill>
                  <a:schemeClr val="tx2"/>
                </a:solidFill>
              </a:rPr>
              <a:t>Reunião Mensal do grupo gestor;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14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08162" y="93239"/>
            <a:ext cx="6708861" cy="9077145"/>
            <a:chOff x="116632" y="35496"/>
            <a:chExt cx="6708861" cy="9077145"/>
          </a:xfrm>
        </p:grpSpPr>
        <p:pic>
          <p:nvPicPr>
            <p:cNvPr id="12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>
              <a:off x="3717032" y="35496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3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 rot="10800000">
              <a:off x="116632" y="4283968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</p:grpSp>
      <p:sp>
        <p:nvSpPr>
          <p:cNvPr id="65" name="Retângulo com Canto Diagonal Aparado 64"/>
          <p:cNvSpPr/>
          <p:nvPr/>
        </p:nvSpPr>
        <p:spPr>
          <a:xfrm>
            <a:off x="210991" y="971600"/>
            <a:ext cx="6606032" cy="479663"/>
          </a:xfrm>
          <a:prstGeom prst="snip2Diag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6" name="CaixaDeTexto 65"/>
          <p:cNvSpPr txBox="1"/>
          <p:nvPr/>
        </p:nvSpPr>
        <p:spPr>
          <a:xfrm>
            <a:off x="363723" y="1022508"/>
            <a:ext cx="61992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1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Atendimento/Serviços Prestados</a:t>
            </a:r>
            <a:endParaRPr lang="pt-BR" sz="21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67" name="Grupo 66"/>
          <p:cNvGrpSpPr/>
          <p:nvPr/>
        </p:nvGrpSpPr>
        <p:grpSpPr>
          <a:xfrm>
            <a:off x="177389" y="129534"/>
            <a:ext cx="6924019" cy="695106"/>
            <a:chOff x="260648" y="827584"/>
            <a:chExt cx="6315612" cy="695106"/>
          </a:xfrm>
        </p:grpSpPr>
        <p:sp>
          <p:nvSpPr>
            <p:cNvPr id="68" name="Retângulo com Canto Diagonal Aparado 67"/>
            <p:cNvSpPr/>
            <p:nvPr/>
          </p:nvSpPr>
          <p:spPr>
            <a:xfrm>
              <a:off x="260648" y="827584"/>
              <a:ext cx="5976664" cy="511601"/>
            </a:xfrm>
            <a:prstGeom prst="snip2Diag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9" name="CaixaDeTexto 68"/>
            <p:cNvSpPr txBox="1"/>
            <p:nvPr/>
          </p:nvSpPr>
          <p:spPr>
            <a:xfrm>
              <a:off x="376967" y="907137"/>
              <a:ext cx="6199293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700" dirty="0" smtClean="0">
                  <a:solidFill>
                    <a:schemeClr val="tx2"/>
                  </a:solidFill>
                  <a:latin typeface="Arial Black" panose="020B0A04020102020204" pitchFamily="34" charset="0"/>
                </a:rPr>
                <a:t>Coordenaria de Atendimento e Garantia de Diretitos</a:t>
              </a:r>
              <a:endParaRPr lang="pt-BR" sz="1700" dirty="0">
                <a:solidFill>
                  <a:schemeClr val="tx2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74" name="Grupo 73"/>
          <p:cNvGrpSpPr/>
          <p:nvPr/>
        </p:nvGrpSpPr>
        <p:grpSpPr>
          <a:xfrm>
            <a:off x="1336734" y="7884368"/>
            <a:ext cx="5797017" cy="360040"/>
            <a:chOff x="474550" y="5436096"/>
            <a:chExt cx="5797017" cy="360040"/>
          </a:xfrm>
        </p:grpSpPr>
        <p:sp>
          <p:nvSpPr>
            <p:cNvPr id="76" name="CaixaDeTexto 75"/>
            <p:cNvSpPr txBox="1"/>
            <p:nvPr/>
          </p:nvSpPr>
          <p:spPr>
            <a:xfrm>
              <a:off x="474550" y="5472971"/>
              <a:ext cx="684449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pt-BR" sz="1500" dirty="0">
                <a:solidFill>
                  <a:srgbClr val="FF00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77" name="CaixaDeTexto 76"/>
            <p:cNvSpPr txBox="1"/>
            <p:nvPr/>
          </p:nvSpPr>
          <p:spPr>
            <a:xfrm>
              <a:off x="1052736" y="5436096"/>
              <a:ext cx="5218831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pt-BR" sz="1500" dirty="0">
                <a:solidFill>
                  <a:schemeClr val="tx2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3" name="CaixaDeTexto 2"/>
          <p:cNvSpPr txBox="1"/>
          <p:nvPr/>
        </p:nvSpPr>
        <p:spPr>
          <a:xfrm>
            <a:off x="145365" y="1907704"/>
            <a:ext cx="6584443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tx2"/>
                </a:solidFill>
              </a:rPr>
              <a:t>Dados Gerais:</a:t>
            </a:r>
          </a:p>
          <a:p>
            <a:endParaRPr lang="pt-BR" sz="2200" b="1" dirty="0" smtClean="0">
              <a:solidFill>
                <a:schemeClr val="tx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300" b="1" dirty="0" smtClean="0">
                <a:solidFill>
                  <a:schemeClr val="tx2"/>
                </a:solidFill>
              </a:rPr>
              <a:t>278 pessoas </a:t>
            </a:r>
            <a:r>
              <a:rPr lang="pt-BR" sz="2300" b="1" dirty="0">
                <a:solidFill>
                  <a:schemeClr val="tx2"/>
                </a:solidFill>
              </a:rPr>
              <a:t>beneficiadas</a:t>
            </a:r>
            <a:r>
              <a:rPr lang="pt-BR" sz="2300" b="1" dirty="0" smtClean="0">
                <a:solidFill>
                  <a:schemeClr val="tx2"/>
                </a:solidFill>
              </a:rPr>
              <a:t>;</a:t>
            </a:r>
          </a:p>
          <a:p>
            <a:r>
              <a:rPr lang="pt-BR" sz="2300" b="1" dirty="0" smtClean="0">
                <a:solidFill>
                  <a:schemeClr val="tx2"/>
                </a:solidFill>
              </a:rPr>
              <a:t>             134 pessoas </a:t>
            </a:r>
            <a:r>
              <a:rPr lang="pt-BR" sz="2300" b="1" dirty="0">
                <a:solidFill>
                  <a:schemeClr val="tx2"/>
                </a:solidFill>
              </a:rPr>
              <a:t>com deficiência</a:t>
            </a:r>
            <a:r>
              <a:rPr lang="pt-BR" sz="2300" b="1" dirty="0" smtClean="0">
                <a:solidFill>
                  <a:schemeClr val="tx2"/>
                </a:solidFill>
              </a:rPr>
              <a:t>;</a:t>
            </a:r>
          </a:p>
          <a:p>
            <a:r>
              <a:rPr lang="pt-BR" sz="2300" b="1" dirty="0" smtClean="0">
                <a:solidFill>
                  <a:schemeClr val="tx2"/>
                </a:solidFill>
              </a:rPr>
              <a:t>             144 famílias;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300" b="1" dirty="0" smtClean="0">
                <a:solidFill>
                  <a:schemeClr val="tx2"/>
                </a:solidFill>
              </a:rPr>
              <a:t>1.325 atendimentos </a:t>
            </a:r>
            <a:r>
              <a:rPr lang="pt-BR" sz="2300" b="1" dirty="0">
                <a:solidFill>
                  <a:schemeClr val="tx2"/>
                </a:solidFill>
              </a:rPr>
              <a:t>realizados de </a:t>
            </a:r>
            <a:r>
              <a:rPr lang="pt-BR" sz="2300" b="1" dirty="0" smtClean="0">
                <a:solidFill>
                  <a:schemeClr val="tx2"/>
                </a:solidFill>
              </a:rPr>
              <a:t>Habilitação </a:t>
            </a:r>
            <a:r>
              <a:rPr lang="pt-BR" sz="2300" b="1" dirty="0">
                <a:solidFill>
                  <a:schemeClr val="tx2"/>
                </a:solidFill>
              </a:rPr>
              <a:t>e Reabilitação;</a:t>
            </a:r>
            <a:endParaRPr lang="pt-BR" sz="2300" b="1" dirty="0" smtClean="0">
              <a:solidFill>
                <a:schemeClr val="tx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300" b="1" dirty="0" smtClean="0">
                <a:solidFill>
                  <a:schemeClr val="tx2"/>
                </a:solidFill>
              </a:rPr>
              <a:t>07 atendidos </a:t>
            </a:r>
            <a:r>
              <a:rPr lang="pt-BR" sz="2300" b="1" dirty="0">
                <a:solidFill>
                  <a:schemeClr val="tx2"/>
                </a:solidFill>
              </a:rPr>
              <a:t>desligados</a:t>
            </a:r>
            <a:r>
              <a:rPr lang="pt-BR" sz="2300" b="1" dirty="0" smtClean="0">
                <a:solidFill>
                  <a:schemeClr val="tx2"/>
                </a:solidFill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300" b="1" dirty="0" smtClean="0">
                <a:solidFill>
                  <a:schemeClr val="tx2"/>
                </a:solidFill>
              </a:rPr>
              <a:t>0 novos </a:t>
            </a:r>
            <a:r>
              <a:rPr lang="pt-BR" sz="2300" b="1" dirty="0">
                <a:solidFill>
                  <a:schemeClr val="tx2"/>
                </a:solidFill>
              </a:rPr>
              <a:t>atendidos </a:t>
            </a:r>
            <a:r>
              <a:rPr lang="pt-BR" sz="2300" b="1" dirty="0" smtClean="0">
                <a:solidFill>
                  <a:schemeClr val="tx2"/>
                </a:solidFill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300" b="1" dirty="0" smtClean="0">
                <a:solidFill>
                  <a:schemeClr val="tx2"/>
                </a:solidFill>
              </a:rPr>
              <a:t>79% de </a:t>
            </a:r>
            <a:r>
              <a:rPr lang="pt-BR" sz="2300" b="1" dirty="0">
                <a:solidFill>
                  <a:schemeClr val="tx2"/>
                </a:solidFill>
              </a:rPr>
              <a:t>frequência nos atendimentos (sem as faltas justificadas esse número alcança 90%);</a:t>
            </a:r>
            <a:endParaRPr lang="pt-BR" sz="2300" b="1" dirty="0" smtClean="0">
              <a:solidFill>
                <a:schemeClr val="tx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300" b="1" dirty="0" smtClean="0">
                <a:solidFill>
                  <a:schemeClr val="tx2"/>
                </a:solidFill>
              </a:rPr>
              <a:t>81 lista </a:t>
            </a:r>
            <a:r>
              <a:rPr lang="pt-BR" sz="2300" b="1" dirty="0">
                <a:solidFill>
                  <a:schemeClr val="tx2"/>
                </a:solidFill>
              </a:rPr>
              <a:t>de espera para atendimento</a:t>
            </a:r>
            <a:r>
              <a:rPr lang="pt-BR" sz="2300" b="1" dirty="0" smtClean="0">
                <a:solidFill>
                  <a:schemeClr val="tx2"/>
                </a:solidFill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300" b="1" dirty="0" smtClean="0">
                <a:solidFill>
                  <a:schemeClr val="tx2"/>
                </a:solidFill>
              </a:rPr>
              <a:t>20 documentos </a:t>
            </a:r>
            <a:r>
              <a:rPr lang="pt-BR" sz="2300" b="1" dirty="0">
                <a:solidFill>
                  <a:schemeClr val="tx2"/>
                </a:solidFill>
              </a:rPr>
              <a:t>expedidos</a:t>
            </a:r>
            <a:r>
              <a:rPr lang="pt-BR" sz="2300" b="1" dirty="0" smtClean="0">
                <a:solidFill>
                  <a:schemeClr val="tx2"/>
                </a:solidFill>
              </a:rPr>
              <a:t>;</a:t>
            </a:r>
            <a:endParaRPr lang="pt-BR" sz="23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63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448704" y="0"/>
            <a:ext cx="6376789" cy="9077145"/>
            <a:chOff x="116632" y="35496"/>
            <a:chExt cx="6376789" cy="9077145"/>
          </a:xfrm>
        </p:grpSpPr>
        <p:pic>
          <p:nvPicPr>
            <p:cNvPr id="12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>
              <a:off x="3384960" y="35496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3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 rot="10800000">
              <a:off x="116632" y="4283968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</p:grpSp>
      <p:sp>
        <p:nvSpPr>
          <p:cNvPr id="3" name="CaixaDeTexto 2"/>
          <p:cNvSpPr txBox="1"/>
          <p:nvPr/>
        </p:nvSpPr>
        <p:spPr>
          <a:xfrm>
            <a:off x="227446" y="742395"/>
            <a:ext cx="64807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ü"/>
            </a:pPr>
            <a:endParaRPr lang="pt-BR" b="1" dirty="0" smtClean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ü"/>
            </a:pPr>
            <a:endParaRPr lang="pt-BR" b="1" dirty="0" smtClean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ü"/>
            </a:pPr>
            <a:endParaRPr lang="pt-BR" b="1" dirty="0">
              <a:solidFill>
                <a:schemeClr val="tx2"/>
              </a:solidFill>
            </a:endParaRPr>
          </a:p>
          <a:p>
            <a:pPr lvl="0"/>
            <a:endParaRPr lang="pt-BR" dirty="0">
              <a:solidFill>
                <a:schemeClr val="tx2"/>
              </a:solidFill>
            </a:endParaRPr>
          </a:p>
          <a:p>
            <a:pPr lvl="0"/>
            <a:r>
              <a:rPr lang="pt-BR" dirty="0" smtClean="0">
                <a:solidFill>
                  <a:schemeClr val="tx2"/>
                </a:solidFill>
              </a:rPr>
              <a:t> </a:t>
            </a:r>
          </a:p>
          <a:p>
            <a:endParaRPr lang="pt-BR" b="1" dirty="0" smtClean="0">
              <a:solidFill>
                <a:schemeClr val="tx2"/>
              </a:solidFill>
            </a:endParaRPr>
          </a:p>
          <a:p>
            <a:endParaRPr lang="pt-BR" b="1" dirty="0" smtClean="0">
              <a:solidFill>
                <a:schemeClr val="tx2"/>
              </a:solidFill>
            </a:endParaRPr>
          </a:p>
          <a:p>
            <a:pPr lvl="0"/>
            <a:endParaRPr lang="pt-BR" dirty="0">
              <a:solidFill>
                <a:schemeClr val="tx2"/>
              </a:solidFill>
            </a:endParaRPr>
          </a:p>
          <a:p>
            <a:pPr lvl="0"/>
            <a:endParaRPr lang="pt-BR" dirty="0" smtClean="0"/>
          </a:p>
          <a:p>
            <a:pPr lvl="0"/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>
            <a:off x="67452" y="83011"/>
            <a:ext cx="7682028" cy="511601"/>
            <a:chOff x="2205571" y="1187624"/>
            <a:chExt cx="2662728" cy="511601"/>
          </a:xfrm>
        </p:grpSpPr>
        <p:sp>
          <p:nvSpPr>
            <p:cNvPr id="8" name="Retângulo com Canto Diagonal Aparado 7"/>
            <p:cNvSpPr/>
            <p:nvPr/>
          </p:nvSpPr>
          <p:spPr>
            <a:xfrm>
              <a:off x="2205571" y="1187624"/>
              <a:ext cx="2303549" cy="511601"/>
            </a:xfrm>
            <a:prstGeom prst="snip2Diag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2321891" y="1267177"/>
              <a:ext cx="2546408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1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Áreas de Atendimento à Deficiência/TEA  </a:t>
              </a:r>
              <a:endParaRPr lang="pt-BR" sz="21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202983"/>
              </p:ext>
            </p:extLst>
          </p:nvPr>
        </p:nvGraphicFramePr>
        <p:xfrm>
          <a:off x="407466" y="1089016"/>
          <a:ext cx="612068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340"/>
                <a:gridCol w="3060340"/>
              </a:tblGrid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3000" dirty="0" smtClean="0"/>
                        <a:t>Área</a:t>
                      </a:r>
                      <a:endParaRPr lang="pt-BR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dirty="0" smtClean="0"/>
                        <a:t>Atendimentos Realizados</a:t>
                      </a:r>
                      <a:endParaRPr lang="pt-BR" sz="3000" dirty="0"/>
                    </a:p>
                  </a:txBody>
                  <a:tcPr/>
                </a:tc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Fisioterapia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115</a:t>
                      </a:r>
                      <a:endParaRPr lang="pt-BR" sz="2500" b="1" dirty="0"/>
                    </a:p>
                  </a:txBody>
                  <a:tcPr/>
                </a:tc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Fonoaudiologia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124</a:t>
                      </a:r>
                      <a:endParaRPr lang="pt-BR" sz="2500" b="1" dirty="0"/>
                    </a:p>
                  </a:txBody>
                  <a:tcPr/>
                </a:tc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Psicologia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121</a:t>
                      </a:r>
                      <a:endParaRPr lang="pt-BR" sz="2500" b="1" dirty="0"/>
                    </a:p>
                  </a:txBody>
                  <a:tcPr/>
                </a:tc>
              </a:tr>
              <a:tr h="353494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Terapia Ocupacional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189</a:t>
                      </a:r>
                      <a:endParaRPr lang="pt-BR" sz="2500" b="1" dirty="0"/>
                    </a:p>
                  </a:txBody>
                  <a:tcPr/>
                </a:tc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Educação Física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410</a:t>
                      </a:r>
                      <a:endParaRPr lang="pt-BR" sz="2500" b="1" dirty="0"/>
                    </a:p>
                  </a:txBody>
                  <a:tcPr/>
                </a:tc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Psicopedagogia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317</a:t>
                      </a:r>
                      <a:endParaRPr lang="pt-BR" sz="2500" b="1" dirty="0"/>
                    </a:p>
                  </a:txBody>
                  <a:tcPr/>
                </a:tc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Neurologista 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27</a:t>
                      </a:r>
                      <a:endParaRPr lang="pt-BR" sz="2500" b="1" dirty="0"/>
                    </a:p>
                  </a:txBody>
                  <a:tcPr/>
                </a:tc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Psiquiatra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19</a:t>
                      </a:r>
                      <a:endParaRPr lang="pt-BR" sz="25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748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16632" y="0"/>
            <a:ext cx="6708861" cy="9077145"/>
            <a:chOff x="116632" y="35496"/>
            <a:chExt cx="6708861" cy="9077145"/>
          </a:xfrm>
        </p:grpSpPr>
        <p:pic>
          <p:nvPicPr>
            <p:cNvPr id="12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>
              <a:off x="3717032" y="35496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3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 rot="10800000">
              <a:off x="116632" y="4283968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</p:grpSp>
      <p:sp>
        <p:nvSpPr>
          <p:cNvPr id="3" name="CaixaDeTexto 2"/>
          <p:cNvSpPr txBox="1"/>
          <p:nvPr/>
        </p:nvSpPr>
        <p:spPr>
          <a:xfrm>
            <a:off x="227446" y="742395"/>
            <a:ext cx="64807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ü"/>
            </a:pPr>
            <a:endParaRPr lang="pt-BR" b="1" dirty="0" smtClean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ü"/>
            </a:pPr>
            <a:endParaRPr lang="pt-BR" b="1" dirty="0" smtClean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ü"/>
            </a:pPr>
            <a:endParaRPr lang="pt-BR" b="1" dirty="0">
              <a:solidFill>
                <a:schemeClr val="tx2"/>
              </a:solidFill>
            </a:endParaRPr>
          </a:p>
          <a:p>
            <a:pPr lvl="0"/>
            <a:endParaRPr lang="pt-BR" dirty="0">
              <a:solidFill>
                <a:schemeClr val="tx2"/>
              </a:solidFill>
            </a:endParaRPr>
          </a:p>
          <a:p>
            <a:pPr lvl="0"/>
            <a:r>
              <a:rPr lang="pt-BR" dirty="0" smtClean="0">
                <a:solidFill>
                  <a:schemeClr val="tx2"/>
                </a:solidFill>
              </a:rPr>
              <a:t> </a:t>
            </a:r>
          </a:p>
          <a:p>
            <a:endParaRPr lang="pt-BR" b="1" dirty="0" smtClean="0">
              <a:solidFill>
                <a:schemeClr val="tx2"/>
              </a:solidFill>
            </a:endParaRPr>
          </a:p>
          <a:p>
            <a:endParaRPr lang="pt-BR" b="1" dirty="0" smtClean="0">
              <a:solidFill>
                <a:schemeClr val="tx2"/>
              </a:solidFill>
            </a:endParaRPr>
          </a:p>
          <a:p>
            <a:pPr lvl="0"/>
            <a:endParaRPr lang="pt-BR" dirty="0">
              <a:solidFill>
                <a:schemeClr val="tx2"/>
              </a:solidFill>
            </a:endParaRPr>
          </a:p>
          <a:p>
            <a:pPr lvl="0"/>
            <a:endParaRPr lang="pt-BR" dirty="0" smtClean="0"/>
          </a:p>
          <a:p>
            <a:pPr lvl="0"/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>
            <a:off x="211468" y="83011"/>
            <a:ext cx="7033956" cy="511601"/>
            <a:chOff x="2205571" y="1187624"/>
            <a:chExt cx="2662728" cy="511601"/>
          </a:xfrm>
        </p:grpSpPr>
        <p:sp>
          <p:nvSpPr>
            <p:cNvPr id="8" name="Retângulo com Canto Diagonal Aparado 7"/>
            <p:cNvSpPr/>
            <p:nvPr/>
          </p:nvSpPr>
          <p:spPr>
            <a:xfrm>
              <a:off x="2205571" y="1187624"/>
              <a:ext cx="2303549" cy="511601"/>
            </a:xfrm>
            <a:prstGeom prst="snip2Diag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2321891" y="1267177"/>
              <a:ext cx="2546408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1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Áreas de Atendimento à Família  </a:t>
              </a:r>
              <a:endParaRPr lang="pt-BR" sz="21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233067"/>
              </p:ext>
            </p:extLst>
          </p:nvPr>
        </p:nvGraphicFramePr>
        <p:xfrm>
          <a:off x="407466" y="1187624"/>
          <a:ext cx="6120680" cy="467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340"/>
                <a:gridCol w="3060340"/>
              </a:tblGrid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3000" dirty="0" smtClean="0"/>
                        <a:t>Tipo</a:t>
                      </a:r>
                      <a:r>
                        <a:rPr lang="pt-BR" sz="3000" baseline="0" dirty="0" smtClean="0"/>
                        <a:t> de Atendimento/</a:t>
                      </a:r>
                    </a:p>
                    <a:p>
                      <a:pPr algn="ctr"/>
                      <a:r>
                        <a:rPr lang="pt-BR" sz="3000" baseline="0" dirty="0" smtClean="0"/>
                        <a:t>Contato</a:t>
                      </a:r>
                      <a:endParaRPr lang="pt-BR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b="1" dirty="0" smtClean="0"/>
                        <a:t>Atendimentos Realizados</a:t>
                      </a:r>
                      <a:endParaRPr lang="pt-BR" sz="3000" b="1" dirty="0"/>
                    </a:p>
                  </a:txBody>
                  <a:tcPr/>
                </a:tc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Serviço</a:t>
                      </a:r>
                      <a:r>
                        <a:rPr lang="pt-BR" sz="2500" baseline="0" dirty="0" smtClean="0"/>
                        <a:t> Social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58</a:t>
                      </a:r>
                      <a:endParaRPr lang="pt-BR" sz="2500" b="1" dirty="0"/>
                    </a:p>
                  </a:txBody>
                  <a:tcPr/>
                </a:tc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Psicologia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277</a:t>
                      </a:r>
                      <a:endParaRPr lang="pt-BR" sz="2500" b="1" dirty="0"/>
                    </a:p>
                  </a:txBody>
                  <a:tcPr/>
                </a:tc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Psicossocial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19</a:t>
                      </a:r>
                      <a:endParaRPr lang="pt-BR" sz="2500" b="1" dirty="0"/>
                    </a:p>
                  </a:txBody>
                  <a:tcPr/>
                </a:tc>
              </a:tr>
              <a:tr h="353494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Visita</a:t>
                      </a:r>
                      <a:r>
                        <a:rPr lang="pt-BR" sz="2500" baseline="0" dirty="0" smtClean="0"/>
                        <a:t> Domiciliar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4</a:t>
                      </a:r>
                      <a:endParaRPr lang="pt-BR" sz="2500" b="1" dirty="0"/>
                    </a:p>
                  </a:txBody>
                  <a:tcPr/>
                </a:tc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Contato</a:t>
                      </a:r>
                      <a:r>
                        <a:rPr lang="pt-BR" sz="2500" baseline="0" dirty="0" smtClean="0"/>
                        <a:t>s com a Rede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6</a:t>
                      </a:r>
                      <a:endParaRPr lang="pt-BR" sz="2500" b="1" dirty="0"/>
                    </a:p>
                  </a:txBody>
                  <a:tcPr/>
                </a:tc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Total</a:t>
                      </a:r>
                      <a:r>
                        <a:rPr lang="pt-BR" sz="2500" baseline="0" dirty="0" smtClean="0"/>
                        <a:t> de Atividades/Eventos 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0</a:t>
                      </a:r>
                      <a:endParaRPr lang="pt-BR" sz="25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40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16632" y="35496"/>
            <a:ext cx="6708861" cy="9077145"/>
            <a:chOff x="116632" y="35496"/>
            <a:chExt cx="6708861" cy="9077145"/>
          </a:xfrm>
        </p:grpSpPr>
        <p:pic>
          <p:nvPicPr>
            <p:cNvPr id="12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>
              <a:off x="3717032" y="35496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3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 rot="10800000">
              <a:off x="116632" y="4283968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</p:grpSp>
      <p:sp>
        <p:nvSpPr>
          <p:cNvPr id="4" name="CaixaDeTexto 3"/>
          <p:cNvSpPr txBox="1"/>
          <p:nvPr/>
        </p:nvSpPr>
        <p:spPr>
          <a:xfrm>
            <a:off x="164245" y="755576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t-BR" sz="1400" b="1" dirty="0" smtClean="0">
              <a:solidFill>
                <a:schemeClr val="tx2"/>
              </a:solidFill>
            </a:endParaRPr>
          </a:p>
        </p:txBody>
      </p:sp>
      <p:sp>
        <p:nvSpPr>
          <p:cNvPr id="7" name="Retângulo com Canto Diagonal Aparado 6"/>
          <p:cNvSpPr/>
          <p:nvPr/>
        </p:nvSpPr>
        <p:spPr>
          <a:xfrm>
            <a:off x="44624" y="107504"/>
            <a:ext cx="6606032" cy="511601"/>
          </a:xfrm>
          <a:prstGeom prst="snip2Diag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160943" y="187057"/>
            <a:ext cx="61992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Serviços Oferecidos</a:t>
            </a:r>
            <a:endParaRPr lang="pt-BR" sz="2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4624" y="659161"/>
            <a:ext cx="6713985" cy="891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7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Diagnóstico </a:t>
            </a:r>
            <a:r>
              <a:rPr lang="pt-BR" sz="1700" b="1" dirty="0">
                <a:solidFill>
                  <a:schemeClr val="tx2"/>
                </a:solidFill>
                <a:cs typeface="Arial" panose="020B0604020202020204" pitchFamily="34" charset="0"/>
              </a:rPr>
              <a:t>e Avaliação </a:t>
            </a:r>
            <a:r>
              <a:rPr lang="pt-BR" sz="17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Clínica:</a:t>
            </a:r>
          </a:p>
          <a:p>
            <a:r>
              <a:rPr lang="pt-BR" sz="17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Atividades:</a:t>
            </a:r>
          </a:p>
          <a:p>
            <a:r>
              <a:rPr lang="pt-BR" sz="1700" dirty="0">
                <a:solidFill>
                  <a:schemeClr val="tx2"/>
                </a:solidFill>
                <a:cs typeface="Arial" panose="020B0604020202020204" pitchFamily="34" charset="0"/>
              </a:rPr>
              <a:t>- </a:t>
            </a: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     4 </a:t>
            </a:r>
            <a:r>
              <a:rPr lang="pt-BR" sz="1700" dirty="0">
                <a:solidFill>
                  <a:schemeClr val="tx2"/>
                </a:solidFill>
                <a:cs typeface="Arial" panose="020B0604020202020204" pitchFamily="34" charset="0"/>
              </a:rPr>
              <a:t>Fechamento de </a:t>
            </a: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diagnóstico; ( 3 Elegíveis;  1 Não Elegíveis</a:t>
            </a: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) </a:t>
            </a:r>
            <a:endParaRPr lang="pt-BR" sz="1700" dirty="0" smtClean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2 Triagens médicas;</a:t>
            </a:r>
          </a:p>
          <a:p>
            <a:pPr marL="342900" indent="-342900">
              <a:buFontTx/>
              <a:buChar char="-"/>
            </a:pPr>
            <a:r>
              <a:rPr lang="pt-BR" sz="1700" dirty="0">
                <a:solidFill>
                  <a:schemeClr val="tx2"/>
                </a:solidFill>
                <a:cs typeface="Arial" panose="020B0604020202020204" pitchFamily="34" charset="0"/>
              </a:rPr>
              <a:t>2 acolhimentos para os casos iniciando a </a:t>
            </a: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triagem;</a:t>
            </a:r>
            <a:endParaRPr lang="pt-BR" sz="17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15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700" b="1" dirty="0">
                <a:solidFill>
                  <a:schemeClr val="tx2"/>
                </a:solidFill>
                <a:cs typeface="Arial" panose="020B0604020202020204" pitchFamily="34" charset="0"/>
              </a:rPr>
              <a:t>Estimulação e </a:t>
            </a:r>
            <a:r>
              <a:rPr lang="pt-BR" sz="17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Reabilitação:</a:t>
            </a:r>
          </a:p>
          <a:p>
            <a:pPr marL="285750" indent="-285750">
              <a:buFontTx/>
              <a:buChar char="-"/>
            </a:pP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118 </a:t>
            </a: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Atendidos</a:t>
            </a:r>
          </a:p>
          <a:p>
            <a:r>
              <a:rPr lang="pt-BR" sz="1700" b="1" dirty="0">
                <a:solidFill>
                  <a:schemeClr val="tx2"/>
                </a:solidFill>
              </a:rPr>
              <a:t>Atividades:</a:t>
            </a:r>
          </a:p>
          <a:p>
            <a:pPr marL="285750" indent="-285750">
              <a:buFontTx/>
              <a:buChar char="-"/>
            </a:pP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 Discussão </a:t>
            </a: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de caso para definição de casos que devem ter PTI modificado para o segundo semestre </a:t>
            </a:r>
          </a:p>
          <a:p>
            <a:endParaRPr lang="pt-BR" sz="15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700" b="1" dirty="0">
                <a:solidFill>
                  <a:schemeClr val="tx2"/>
                </a:solidFill>
                <a:cs typeface="Arial" panose="020B0604020202020204" pitchFamily="34" charset="0"/>
              </a:rPr>
              <a:t>Atenção ao </a:t>
            </a:r>
            <a:r>
              <a:rPr lang="pt-BR" sz="17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Escolar:</a:t>
            </a:r>
          </a:p>
          <a:p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     101 pessoas atendidas inclusas na rede regular de ensino;</a:t>
            </a:r>
            <a:endParaRPr lang="pt-BR" sz="17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r>
              <a:rPr lang="pt-BR" sz="1700" b="1" dirty="0" smtClean="0">
                <a:solidFill>
                  <a:schemeClr val="tx2"/>
                </a:solidFill>
              </a:rPr>
              <a:t>Atividades:</a:t>
            </a:r>
            <a:endParaRPr lang="pt-BR" sz="1700" b="1" dirty="0">
              <a:solidFill>
                <a:schemeClr val="tx2"/>
              </a:solidFill>
            </a:endParaRPr>
          </a:p>
          <a:p>
            <a:pPr marL="342900" indent="-342900">
              <a:buFontTx/>
              <a:buChar char="-"/>
            </a:pP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Discussão </a:t>
            </a:r>
            <a:r>
              <a:rPr lang="pt-BR" sz="1700" dirty="0">
                <a:solidFill>
                  <a:schemeClr val="tx2"/>
                </a:solidFill>
                <a:cs typeface="Arial" panose="020B0604020202020204" pitchFamily="34" charset="0"/>
              </a:rPr>
              <a:t>de caso para definição de casos que devem ter PTI modificado para o segundo </a:t>
            </a: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semestre;</a:t>
            </a:r>
          </a:p>
          <a:p>
            <a:pPr marL="342900" indent="-342900">
              <a:buFontTx/>
              <a:buChar char="-"/>
            </a:pPr>
            <a:endParaRPr lang="pt-BR" sz="15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17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Vivências:</a:t>
            </a:r>
          </a:p>
          <a:p>
            <a:pPr marL="342900" indent="-342900">
              <a:buFontTx/>
              <a:buChar char="-"/>
            </a:pP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7 atendidos</a:t>
            </a:r>
            <a:endParaRPr lang="pt-BR" sz="17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endParaRPr lang="pt-BR" sz="15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7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Prevenção</a:t>
            </a:r>
            <a:r>
              <a:rPr lang="pt-BR" sz="1700" b="1" dirty="0">
                <a:solidFill>
                  <a:schemeClr val="tx2"/>
                </a:solidFill>
                <a:cs typeface="Arial" panose="020B0604020202020204" pitchFamily="34" charset="0"/>
              </a:rPr>
              <a:t>:</a:t>
            </a:r>
            <a:endParaRPr lang="pt-BR" sz="1700" b="1" dirty="0" smtClean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26 Atendidos no Mês;</a:t>
            </a:r>
          </a:p>
          <a:p>
            <a:r>
              <a:rPr lang="pt-BR" sz="1700" b="1" dirty="0">
                <a:solidFill>
                  <a:schemeClr val="tx2"/>
                </a:solidFill>
              </a:rPr>
              <a:t>Atividades:</a:t>
            </a:r>
          </a:p>
          <a:p>
            <a:pPr marL="342900" indent="-342900">
              <a:buFontTx/>
              <a:buChar char="-"/>
            </a:pP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58 ações realizadas (contatos, orientações, etc)-</a:t>
            </a:r>
          </a:p>
          <a:p>
            <a:endParaRPr lang="pt-BR" sz="15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700" b="1" dirty="0">
                <a:solidFill>
                  <a:schemeClr val="tx2"/>
                </a:solidFill>
                <a:cs typeface="Arial" panose="020B0604020202020204" pitchFamily="34" charset="0"/>
              </a:rPr>
              <a:t>Empregabilidade</a:t>
            </a:r>
            <a:r>
              <a:rPr lang="pt-BR" sz="17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;</a:t>
            </a:r>
          </a:p>
          <a:p>
            <a:r>
              <a:rPr lang="pt-BR" sz="1700" dirty="0" smtClean="0">
                <a:solidFill>
                  <a:schemeClr val="tx2"/>
                </a:solidFill>
              </a:rPr>
              <a:t>-      12 Atendidos:</a:t>
            </a:r>
            <a:endParaRPr lang="pt-BR" sz="1700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700" b="1" dirty="0" smtClean="0">
                <a:solidFill>
                  <a:schemeClr val="tx2"/>
                </a:solidFill>
              </a:rPr>
              <a:t>Atividades</a:t>
            </a:r>
            <a:r>
              <a:rPr lang="pt-BR" sz="1700" b="1" dirty="0">
                <a:solidFill>
                  <a:schemeClr val="tx2"/>
                </a:solidFill>
              </a:rPr>
              <a:t>:</a:t>
            </a:r>
          </a:p>
          <a:p>
            <a:pPr marL="342900" indent="-342900">
              <a:buFontTx/>
              <a:buChar char="-"/>
            </a:pP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01 Reunião inicial/Orientações/contatos;</a:t>
            </a:r>
          </a:p>
          <a:p>
            <a:pPr marL="342900" indent="-342900">
              <a:buFontTx/>
              <a:buChar char="-"/>
            </a:pP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00 Inclusos no mês:</a:t>
            </a:r>
          </a:p>
          <a:p>
            <a:pPr marL="342900" indent="-342900">
              <a:buFontTx/>
              <a:buChar char="-"/>
            </a:pPr>
            <a:endParaRPr lang="pt-BR" sz="15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r>
              <a:rPr lang="pt-BR" sz="1900" b="1" dirty="0">
                <a:solidFill>
                  <a:srgbClr val="009900"/>
                </a:solidFill>
                <a:cs typeface="Arial" panose="020B0604020202020204" pitchFamily="34" charset="0"/>
              </a:rPr>
              <a:t>* O mesmo atendido pode se beneficiar de mais de um serviço;</a:t>
            </a:r>
            <a:endParaRPr lang="pt-BR" sz="1900" dirty="0">
              <a:solidFill>
                <a:srgbClr val="009900"/>
              </a:solidFill>
              <a:cs typeface="Arial" panose="020B0604020202020204" pitchFamily="34" charset="0"/>
            </a:endParaRPr>
          </a:p>
          <a:p>
            <a:endParaRPr lang="pt-BR" sz="2000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97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16632" y="35496"/>
            <a:ext cx="6708861" cy="9077145"/>
            <a:chOff x="116632" y="35496"/>
            <a:chExt cx="6708861" cy="9077145"/>
          </a:xfrm>
        </p:grpSpPr>
        <p:pic>
          <p:nvPicPr>
            <p:cNvPr id="12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>
              <a:off x="3717032" y="35496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3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 rot="10800000">
              <a:off x="116632" y="4283968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</p:grpSp>
      <p:sp>
        <p:nvSpPr>
          <p:cNvPr id="4" name="CaixaDeTexto 3"/>
          <p:cNvSpPr txBox="1"/>
          <p:nvPr/>
        </p:nvSpPr>
        <p:spPr>
          <a:xfrm>
            <a:off x="116632" y="179512"/>
            <a:ext cx="6624736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b="1" dirty="0" smtClean="0">
              <a:solidFill>
                <a:schemeClr val="tx2"/>
              </a:solidFill>
            </a:endParaRPr>
          </a:p>
          <a:p>
            <a:pPr algn="just"/>
            <a:endParaRPr lang="pt-BR" b="1" dirty="0">
              <a:solidFill>
                <a:schemeClr val="tx2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000" b="1" dirty="0">
                <a:solidFill>
                  <a:schemeClr val="tx2"/>
                </a:solidFill>
              </a:rPr>
              <a:t>Contratação/Demissão:</a:t>
            </a:r>
          </a:p>
          <a:p>
            <a:pPr algn="just"/>
            <a:r>
              <a:rPr lang="pt-BR" sz="2000" dirty="0">
                <a:solidFill>
                  <a:schemeClr val="tx2"/>
                </a:solidFill>
              </a:rPr>
              <a:t>     </a:t>
            </a:r>
            <a:r>
              <a:rPr lang="pt-BR" sz="2000" dirty="0" smtClean="0">
                <a:solidFill>
                  <a:schemeClr val="tx2"/>
                </a:solidFill>
              </a:rPr>
              <a:t>3 novos funcionários: </a:t>
            </a:r>
            <a:r>
              <a:rPr lang="pt-BR" sz="2000" dirty="0">
                <a:solidFill>
                  <a:schemeClr val="tx2"/>
                </a:solidFill>
              </a:rPr>
              <a:t>Auxiliar </a:t>
            </a:r>
            <a:r>
              <a:rPr lang="pt-BR" sz="2000" dirty="0" smtClean="0">
                <a:solidFill>
                  <a:schemeClr val="tx2"/>
                </a:solidFill>
              </a:rPr>
              <a:t>Administrativo/Terapeuta Ocupacional e Monitora;</a:t>
            </a:r>
            <a:endParaRPr lang="pt-BR" sz="2000" dirty="0">
              <a:solidFill>
                <a:schemeClr val="tx2"/>
              </a:solidFill>
            </a:endParaRPr>
          </a:p>
          <a:p>
            <a:pPr algn="just"/>
            <a:r>
              <a:rPr lang="pt-BR" sz="2000" dirty="0">
                <a:solidFill>
                  <a:schemeClr val="tx2"/>
                </a:solidFill>
              </a:rPr>
              <a:t>     2 demissões: </a:t>
            </a:r>
            <a:r>
              <a:rPr lang="pt-BR" sz="2000" dirty="0" smtClean="0">
                <a:solidFill>
                  <a:schemeClr val="tx2"/>
                </a:solidFill>
              </a:rPr>
              <a:t>Auxiliar Administrativo/Terapeuta </a:t>
            </a:r>
            <a:r>
              <a:rPr lang="pt-BR" sz="2000" dirty="0">
                <a:solidFill>
                  <a:schemeClr val="tx2"/>
                </a:solidFill>
              </a:rPr>
              <a:t>Ocupacional </a:t>
            </a:r>
            <a:endParaRPr lang="pt-BR" sz="1600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1600" b="1" dirty="0">
              <a:solidFill>
                <a:schemeClr val="tx2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1600" b="1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schemeClr val="tx2"/>
                </a:solidFill>
              </a:rPr>
              <a:t>Benefícios/Funcionários:</a:t>
            </a:r>
          </a:p>
          <a:p>
            <a:pPr marL="342900" indent="-342900" algn="just">
              <a:buFontTx/>
              <a:buChar char="-"/>
            </a:pPr>
            <a:r>
              <a:rPr lang="pt-BR" sz="2000" dirty="0" smtClean="0">
                <a:solidFill>
                  <a:schemeClr val="tx2"/>
                </a:solidFill>
              </a:rPr>
              <a:t>Cartão refeição - 27 </a:t>
            </a:r>
          </a:p>
          <a:p>
            <a:pPr marL="342900" indent="-342900" algn="just">
              <a:buFontTx/>
              <a:buChar char="-"/>
            </a:pPr>
            <a:r>
              <a:rPr lang="pt-BR" sz="2000" dirty="0" smtClean="0">
                <a:solidFill>
                  <a:schemeClr val="tx2"/>
                </a:solidFill>
              </a:rPr>
              <a:t>Cartão Alimentação - 5</a:t>
            </a:r>
          </a:p>
          <a:p>
            <a:pPr marL="285750" indent="-285750" algn="just">
              <a:buFontTx/>
              <a:buChar char="-"/>
            </a:pPr>
            <a:r>
              <a:rPr lang="pt-BR" sz="2000" dirty="0" smtClean="0">
                <a:solidFill>
                  <a:schemeClr val="tx2"/>
                </a:solidFill>
              </a:rPr>
              <a:t> UNIMED – 15</a:t>
            </a:r>
          </a:p>
          <a:p>
            <a:pPr marL="285750" indent="-285750" algn="just">
              <a:buFontTx/>
              <a:buChar char="-"/>
            </a:pPr>
            <a:r>
              <a:rPr lang="pt-BR" sz="2000" dirty="0" smtClean="0">
                <a:solidFill>
                  <a:schemeClr val="tx2"/>
                </a:solidFill>
              </a:rPr>
              <a:t> Uniodonto - 21</a:t>
            </a:r>
          </a:p>
          <a:p>
            <a:pPr marL="285750" indent="-285750" algn="just">
              <a:buFontTx/>
              <a:buChar char="-"/>
            </a:pPr>
            <a:r>
              <a:rPr lang="pt-BR" sz="2000" dirty="0" smtClean="0">
                <a:solidFill>
                  <a:schemeClr val="tx2"/>
                </a:solidFill>
              </a:rPr>
              <a:t> Auxílio Creche -  4</a:t>
            </a:r>
          </a:p>
          <a:p>
            <a:pPr marL="285750" indent="-285750" algn="just">
              <a:buFontTx/>
              <a:buChar char="-"/>
            </a:pPr>
            <a:endParaRPr lang="pt-BR" sz="20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chemeClr val="tx2"/>
                </a:solidFill>
              </a:rPr>
              <a:t>Orientações/Intercorrências  funcionários</a:t>
            </a:r>
            <a:r>
              <a:rPr lang="pt-BR" sz="2000" b="1" dirty="0">
                <a:solidFill>
                  <a:schemeClr val="tx2"/>
                </a:solidFill>
              </a:rPr>
              <a:t>: </a:t>
            </a:r>
            <a:r>
              <a:rPr lang="pt-BR" sz="2000" b="1" dirty="0" smtClean="0">
                <a:solidFill>
                  <a:schemeClr val="tx2"/>
                </a:solidFill>
              </a:rPr>
              <a:t>7</a:t>
            </a:r>
            <a:endParaRPr lang="pt-BR" sz="2000" b="1" dirty="0">
              <a:solidFill>
                <a:schemeClr val="tx2"/>
              </a:solidFill>
            </a:endParaRPr>
          </a:p>
          <a:p>
            <a:pPr algn="just"/>
            <a:endParaRPr lang="pt-BR" sz="2000" b="1" dirty="0" smtClean="0">
              <a:solidFill>
                <a:schemeClr val="tx2"/>
              </a:solidFill>
            </a:endParaRPr>
          </a:p>
          <a:p>
            <a:pPr algn="just"/>
            <a:r>
              <a:rPr lang="pt-BR" sz="1600" dirty="0" smtClean="0">
                <a:solidFill>
                  <a:schemeClr val="tx2"/>
                </a:solidFill>
              </a:rPr>
              <a:t>    </a:t>
            </a:r>
            <a:endParaRPr lang="pt-BR" sz="1600" dirty="0">
              <a:solidFill>
                <a:schemeClr val="tx2"/>
              </a:solidFill>
            </a:endParaRPr>
          </a:p>
          <a:p>
            <a:pPr algn="just"/>
            <a:endParaRPr lang="pt-BR" sz="1600" dirty="0">
              <a:solidFill>
                <a:schemeClr val="tx2"/>
              </a:solidFill>
            </a:endParaRPr>
          </a:p>
          <a:p>
            <a:pPr algn="just"/>
            <a:endParaRPr lang="pt-BR" sz="1600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600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600" dirty="0">
              <a:solidFill>
                <a:schemeClr val="tx2"/>
              </a:solidFill>
            </a:endParaRPr>
          </a:p>
        </p:txBody>
      </p:sp>
      <p:sp>
        <p:nvSpPr>
          <p:cNvPr id="8" name="Retângulo com Canto Diagonal Aparado 7"/>
          <p:cNvSpPr/>
          <p:nvPr/>
        </p:nvSpPr>
        <p:spPr>
          <a:xfrm>
            <a:off x="219461" y="91480"/>
            <a:ext cx="6606032" cy="511601"/>
          </a:xfrm>
          <a:prstGeom prst="snip2Diag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288776" y="179512"/>
            <a:ext cx="6199293" cy="40011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Gestão de Pessoas</a:t>
            </a:r>
            <a:endParaRPr lang="pt-BR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29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16632" y="35496"/>
            <a:ext cx="6708861" cy="9077145"/>
            <a:chOff x="116632" y="35496"/>
            <a:chExt cx="6708861" cy="9077145"/>
          </a:xfrm>
        </p:grpSpPr>
        <p:pic>
          <p:nvPicPr>
            <p:cNvPr id="12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>
              <a:off x="3717032" y="35496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3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 rot="10800000">
              <a:off x="116632" y="4283968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</p:grp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62276718"/>
              </p:ext>
            </p:extLst>
          </p:nvPr>
        </p:nvGraphicFramePr>
        <p:xfrm>
          <a:off x="-1" y="1907704"/>
          <a:ext cx="6825493" cy="6748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tângulo com Canto Diagonal Aparado 6"/>
          <p:cNvSpPr/>
          <p:nvPr/>
        </p:nvSpPr>
        <p:spPr>
          <a:xfrm>
            <a:off x="219461" y="91480"/>
            <a:ext cx="6606032" cy="511601"/>
          </a:xfrm>
          <a:prstGeom prst="snip2DiagRect">
            <a:avLst/>
          </a:prstGeom>
          <a:solidFill>
            <a:schemeClr val="accent1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288776" y="179512"/>
            <a:ext cx="6199293" cy="400110"/>
          </a:xfrm>
          <a:prstGeom prst="rect">
            <a:avLst/>
          </a:prstGeom>
          <a:solidFill>
            <a:schemeClr val="accent1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Gestão Financeira</a:t>
            </a:r>
            <a:endParaRPr lang="pt-BR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1254225" y="1195168"/>
            <a:ext cx="4536504" cy="511601"/>
            <a:chOff x="5085184" y="2449832"/>
            <a:chExt cx="4536504" cy="511601"/>
          </a:xfrm>
        </p:grpSpPr>
        <p:sp>
          <p:nvSpPr>
            <p:cNvPr id="9" name="Retângulo com Canto Diagonal Aparado 8"/>
            <p:cNvSpPr/>
            <p:nvPr/>
          </p:nvSpPr>
          <p:spPr>
            <a:xfrm>
              <a:off x="5085184" y="2449832"/>
              <a:ext cx="4536504" cy="511601"/>
            </a:xfrm>
            <a:prstGeom prst="snip2DiagRect">
              <a:avLst/>
            </a:prstGeom>
            <a:solidFill>
              <a:schemeClr val="accent1"/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5154500" y="2537864"/>
              <a:ext cx="4323172" cy="400110"/>
            </a:xfrm>
            <a:prstGeom prst="rect">
              <a:avLst/>
            </a:prstGeom>
            <a:solidFill>
              <a:schemeClr val="accent1"/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20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Receitas – R$ 266.883,26</a:t>
              </a:r>
              <a:endParaRPr lang="pt-BR" sz="20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5" name="CaixaDeTexto 4"/>
          <p:cNvSpPr txBox="1"/>
          <p:nvPr/>
        </p:nvSpPr>
        <p:spPr>
          <a:xfrm>
            <a:off x="476672" y="8172400"/>
            <a:ext cx="60113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* Todo o valor captado  com a venda de serviço, foi  diretamente utilizada  nas despesas dos atendimentos  filantrópicos;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773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16632" y="35496"/>
            <a:ext cx="6708861" cy="9077145"/>
            <a:chOff x="116632" y="35496"/>
            <a:chExt cx="6708861" cy="9077145"/>
          </a:xfrm>
        </p:grpSpPr>
        <p:pic>
          <p:nvPicPr>
            <p:cNvPr id="12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>
              <a:off x="3717032" y="35496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3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 rot="10800000">
              <a:off x="116632" y="4283968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</p:grp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2818601234"/>
              </p:ext>
            </p:extLst>
          </p:nvPr>
        </p:nvGraphicFramePr>
        <p:xfrm>
          <a:off x="116632" y="1331640"/>
          <a:ext cx="6480722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6" name="Grupo 5"/>
          <p:cNvGrpSpPr/>
          <p:nvPr/>
        </p:nvGrpSpPr>
        <p:grpSpPr>
          <a:xfrm>
            <a:off x="956842" y="539552"/>
            <a:ext cx="4536504" cy="511601"/>
            <a:chOff x="5085184" y="2449832"/>
            <a:chExt cx="4536504" cy="511601"/>
          </a:xfrm>
        </p:grpSpPr>
        <p:sp>
          <p:nvSpPr>
            <p:cNvPr id="7" name="Retângulo com Canto Diagonal Aparado 6"/>
            <p:cNvSpPr/>
            <p:nvPr/>
          </p:nvSpPr>
          <p:spPr>
            <a:xfrm>
              <a:off x="5085184" y="2449832"/>
              <a:ext cx="4536504" cy="511601"/>
            </a:xfrm>
            <a:prstGeom prst="snip2DiagRect">
              <a:avLst/>
            </a:prstGeom>
            <a:solidFill>
              <a:schemeClr val="accent1"/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5154500" y="2537864"/>
              <a:ext cx="4323172" cy="400110"/>
            </a:xfrm>
            <a:prstGeom prst="rect">
              <a:avLst/>
            </a:prstGeom>
            <a:solidFill>
              <a:schemeClr val="accent1"/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20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Despesas – R$ 281.459,09</a:t>
              </a:r>
              <a:endParaRPr lang="pt-BR" sz="20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773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7168</TotalTime>
  <Words>512</Words>
  <Application>Microsoft Office PowerPoint</Application>
  <PresentationFormat>Apresentação na tela (4:3)</PresentationFormat>
  <Paragraphs>182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Sala 15</dc:creator>
  <cp:lastModifiedBy>Sala 15</cp:lastModifiedBy>
  <cp:revision>471</cp:revision>
  <cp:lastPrinted>2019-06-17T18:37:38Z</cp:lastPrinted>
  <dcterms:created xsi:type="dcterms:W3CDTF">2019-02-01T15:22:52Z</dcterms:created>
  <dcterms:modified xsi:type="dcterms:W3CDTF">2019-10-31T13:42:02Z</dcterms:modified>
</cp:coreProperties>
</file>