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370" r:id="rId4"/>
    <p:sldId id="356" r:id="rId5"/>
    <p:sldId id="358" r:id="rId6"/>
    <p:sldId id="401" r:id="rId7"/>
    <p:sldId id="354" r:id="rId8"/>
    <p:sldId id="410" r:id="rId9"/>
    <p:sldId id="411" r:id="rId10"/>
    <p:sldId id="412" r:id="rId11"/>
    <p:sldId id="398" r:id="rId12"/>
  </p:sldIdLst>
  <p:sldSz cx="6858000" cy="9144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DB50"/>
    <a:srgbClr val="00AA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2426" autoAdjust="0"/>
    <p:restoredTop sz="86323" autoAdjust="0"/>
  </p:normalViewPr>
  <p:slideViewPr>
    <p:cSldViewPr>
      <p:cViewPr varScale="1">
        <p:scale>
          <a:sx n="78" d="100"/>
          <a:sy n="78" d="100"/>
        </p:scale>
        <p:origin x="2412" y="84"/>
      </p:cViewPr>
      <p:guideLst>
        <p:guide orient="horz" pos="2160"/>
        <p:guide pos="2880"/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693162513355414E-2"/>
          <c:y val="0.20612913997939908"/>
          <c:w val="0.86745869722288227"/>
          <c:h val="0.7938708600206009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Receitas 2020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Plan1!$A$2:$A$8</c:f>
              <c:strCache>
                <c:ptCount val="7"/>
                <c:pt idx="0">
                  <c:v>Doação PF e PJ</c:v>
                </c:pt>
                <c:pt idx="1">
                  <c:v>Doação Socio</c:v>
                </c:pt>
                <c:pt idx="2">
                  <c:v>PMV - Saúde</c:v>
                </c:pt>
                <c:pt idx="3">
                  <c:v>PMV - Educação</c:v>
                </c:pt>
                <c:pt idx="4">
                  <c:v>PMV - Assistência Social</c:v>
                </c:pt>
                <c:pt idx="5">
                  <c:v>Eventos</c:v>
                </c:pt>
                <c:pt idx="6">
                  <c:v>Venda de Serviço</c:v>
                </c:pt>
              </c:strCache>
            </c:strRef>
          </c:cat>
          <c:val>
            <c:numRef>
              <c:f>Plan1!$B$2:$B$8</c:f>
              <c:numCache>
                <c:formatCode>#,##0.00</c:formatCode>
                <c:ptCount val="7"/>
                <c:pt idx="0">
                  <c:v>16283.71</c:v>
                </c:pt>
                <c:pt idx="1">
                  <c:v>1084.82</c:v>
                </c:pt>
                <c:pt idx="2">
                  <c:v>96600.93</c:v>
                </c:pt>
                <c:pt idx="3">
                  <c:v>63000</c:v>
                </c:pt>
                <c:pt idx="4">
                  <c:v>15640</c:v>
                </c:pt>
                <c:pt idx="5">
                  <c:v>6147.97</c:v>
                </c:pt>
                <c:pt idx="6">
                  <c:v>66061.02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E0-4DF9-817E-53712B0DE09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2.8695751968357566E-2"/>
          <c:y val="1.1693903332854527E-2"/>
          <c:w val="0.92002754326668967"/>
          <c:h val="0.1851678949869065"/>
        </c:manualLayout>
      </c:layout>
      <c:overlay val="0"/>
      <c:txPr>
        <a:bodyPr/>
        <a:lstStyle/>
        <a:p>
          <a:pPr>
            <a:defRPr sz="15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Despesas 2018 - R$2.998.099,39</c:v>
                </c:pt>
              </c:strCache>
            </c:strRef>
          </c:tx>
          <c:dLbls>
            <c:dLbl>
              <c:idx val="0"/>
              <c:layout>
                <c:manualLayout>
                  <c:x val="-6.631541796833916E-2"/>
                  <c:y val="5.9561822448108176E-2"/>
                </c:manualLayout>
              </c:layout>
              <c:tx>
                <c:rich>
                  <a:bodyPr/>
                  <a:lstStyle/>
                  <a:p>
                    <a:r>
                      <a:rPr lang="en-US" sz="2500" b="1" dirty="0"/>
                      <a:t>93%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1F2-4D27-9414-8280000EE4F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500" b="1"/>
                    </a:pPr>
                    <a:r>
                      <a:rPr lang="en-US" dirty="0"/>
                      <a:t>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1AD-4ED0-93B5-D18BACCDC9C0}"/>
                </c:ext>
              </c:extLst>
            </c:dLbl>
            <c:dLbl>
              <c:idx val="2"/>
              <c:layout>
                <c:manualLayout>
                  <c:x val="0"/>
                  <c:y val="-3.61238309531873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1AD-4ED0-93B5-D18BACCDC9C0}"/>
                </c:ext>
              </c:extLst>
            </c:dLbl>
            <c:dLbl>
              <c:idx val="3"/>
              <c:layout>
                <c:manualLayout>
                  <c:x val="3.6260484165929058E-2"/>
                  <c:y val="-7.5801818539573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F2-4D27-9414-8280000EE4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RH</c:v>
                </c:pt>
                <c:pt idx="1">
                  <c:v>Manutenção</c:v>
                </c:pt>
                <c:pt idx="2">
                  <c:v>Eventos</c:v>
                </c:pt>
              </c:strCache>
            </c:strRef>
          </c:cat>
          <c:val>
            <c:numRef>
              <c:f>Plan1!$B$2:$B$4</c:f>
              <c:numCache>
                <c:formatCode>#,##0.00</c:formatCode>
                <c:ptCount val="3"/>
                <c:pt idx="0">
                  <c:v>219097.17</c:v>
                </c:pt>
                <c:pt idx="1">
                  <c:v>19632.419999999998</c:v>
                </c:pt>
                <c:pt idx="2">
                  <c:v>1307.6400000000001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F2-4D27-9414-8280000EE4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9.5605102688924942E-2"/>
          <c:y val="3.6899514511774464E-2"/>
          <c:w val="0.8128441008399927"/>
          <c:h val="5.897788465270927E-2"/>
        </c:manualLayout>
      </c:layout>
      <c:overlay val="0"/>
      <c:txPr>
        <a:bodyPr/>
        <a:lstStyle/>
        <a:p>
          <a:pPr>
            <a:defRPr sz="20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48474-EE1F-45A0-B620-814AA6DD12AD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2720D-2A24-4320-97F0-058D5D947B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199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108FA-8379-4D97-9CD4-512E1AC5A231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3798E-A9FD-4B6D-AA08-FAE7E0D809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88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23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96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781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61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91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08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99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68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16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50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33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8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2A1CD-703A-43E7-8D5F-D4CD9F6F43A4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55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ivi.org.b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relat&#243;rio_mensal_agosto_2020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98729" y="7236296"/>
            <a:ext cx="48605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tx2"/>
                </a:solidFill>
                <a:latin typeface="Balloon Extra" pitchFamily="2" charset="0"/>
              </a:rPr>
              <a:t>Novembro </a:t>
            </a:r>
            <a:endParaRPr lang="pt-BR" sz="5000" b="1" dirty="0">
              <a:solidFill>
                <a:schemeClr val="tx2"/>
              </a:solidFill>
              <a:latin typeface="Balloon Extra" pitchFamily="2" charset="0"/>
            </a:endParaRPr>
          </a:p>
          <a:p>
            <a:pPr algn="ctr"/>
            <a:r>
              <a:rPr lang="pt-BR" sz="5000" b="1" dirty="0">
                <a:solidFill>
                  <a:schemeClr val="tx2"/>
                </a:solidFill>
                <a:latin typeface="Balloon Extra" pitchFamily="2" charset="0"/>
              </a:rPr>
              <a:t>2020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440667" y="532256"/>
            <a:ext cx="5976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solidFill>
                  <a:schemeClr val="tx2"/>
                </a:solidFill>
                <a:latin typeface="Albertus Medium" panose="020E0602030304020304" pitchFamily="34" charset="0"/>
              </a:rPr>
              <a:t>Relatório de</a:t>
            </a:r>
          </a:p>
          <a:p>
            <a:pPr algn="ctr"/>
            <a:r>
              <a:rPr lang="pt-BR" sz="8000" b="1" dirty="0">
                <a:solidFill>
                  <a:schemeClr val="tx2"/>
                </a:solidFill>
                <a:latin typeface="Albertus Medium" panose="020E0602030304020304" pitchFamily="34" charset="0"/>
              </a:rPr>
              <a:t>Atividades </a:t>
            </a:r>
          </a:p>
          <a:p>
            <a:pPr algn="ctr"/>
            <a:r>
              <a:rPr lang="pt-BR" sz="5000" b="1" dirty="0">
                <a:solidFill>
                  <a:schemeClr val="tx2"/>
                </a:solidFill>
                <a:latin typeface="Albertus Medium" panose="020E0602030304020304" pitchFamily="34" charset="0"/>
              </a:rPr>
              <a:t> </a:t>
            </a:r>
          </a:p>
        </p:txBody>
      </p:sp>
      <p:pic>
        <p:nvPicPr>
          <p:cNvPr id="1026" name="Picture 2" descr="C:\Users\sala15\Desktop\gisele\Logo CEIVI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7" y="3699867"/>
            <a:ext cx="21050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047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3" name="Gráfico 2"/>
          <p:cNvGraphicFramePr/>
          <p:nvPr>
            <p:extLst/>
          </p:nvPr>
        </p:nvGraphicFramePr>
        <p:xfrm>
          <a:off x="332656" y="1691680"/>
          <a:ext cx="640871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956842" y="539552"/>
            <a:ext cx="4536504" cy="511601"/>
            <a:chOff x="5085184" y="2449832"/>
            <a:chExt cx="4536504" cy="511601"/>
          </a:xfrm>
        </p:grpSpPr>
        <p:sp>
          <p:nvSpPr>
            <p:cNvPr id="7" name="Retângulo com Canto Diagonal Aparado 6"/>
            <p:cNvSpPr/>
            <p:nvPr/>
          </p:nvSpPr>
          <p:spPr>
            <a:xfrm>
              <a:off x="5085184" y="2449832"/>
              <a:ext cx="4536504" cy="511601"/>
            </a:xfrm>
            <a:prstGeom prst="snip2Diag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154500" y="2537864"/>
              <a:ext cx="4323172" cy="40011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Despesas – R$ 240.037,23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77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Imagem 0" descr="Descrição: Sem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848" y="971600"/>
            <a:ext cx="2754312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52736" y="5724128"/>
            <a:ext cx="504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Centro de Especialidades Integradas de Vinhedo</a:t>
            </a:r>
          </a:p>
          <a:p>
            <a:pPr algn="ctr"/>
            <a:r>
              <a:rPr lang="pt-BR" dirty="0"/>
              <a:t>Avenida Páscoa Zanetti Trevisan, 479 – Jardim Itália</a:t>
            </a:r>
          </a:p>
          <a:p>
            <a:pPr algn="ctr"/>
            <a:r>
              <a:rPr lang="pt-BR" dirty="0"/>
              <a:t>Vinhedo/SP – CEP: 13.289-172</a:t>
            </a:r>
          </a:p>
          <a:p>
            <a:pPr algn="ctr"/>
            <a:r>
              <a:rPr lang="pt-BR" dirty="0">
                <a:hlinkClick r:id="rId3"/>
              </a:rPr>
              <a:t>www.ceivi.org.br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371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4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CaixaDeTexto 3"/>
          <p:cNvSpPr txBox="1"/>
          <p:nvPr/>
        </p:nvSpPr>
        <p:spPr>
          <a:xfrm>
            <a:off x="22311" y="-182855"/>
            <a:ext cx="655272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/>
          </a:p>
          <a:p>
            <a:endParaRPr lang="pt-BR" sz="2000" dirty="0"/>
          </a:p>
          <a:p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>
              <a:solidFill>
                <a:schemeClr val="tx2"/>
              </a:solidFill>
            </a:endParaRPr>
          </a:p>
          <a:p>
            <a:r>
              <a:rPr lang="pt-BR" dirty="0">
                <a:solidFill>
                  <a:schemeClr val="tx2"/>
                </a:solidFill>
              </a:rPr>
              <a:t> 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 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sz="1600" b="1" dirty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</p:txBody>
      </p:sp>
      <p:sp>
        <p:nvSpPr>
          <p:cNvPr id="12" name="Retângulo com Canto Diagonal Aparado 11"/>
          <p:cNvSpPr/>
          <p:nvPr/>
        </p:nvSpPr>
        <p:spPr>
          <a:xfrm>
            <a:off x="116632" y="243975"/>
            <a:ext cx="6606032" cy="511601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bg1"/>
                </a:solidFill>
                <a:latin typeface="Arial Black" panose="020B0A04020102020204" pitchFamily="34" charset="0"/>
              </a:rPr>
              <a:t>Governância Institucional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72767" y="1187624"/>
            <a:ext cx="611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9529" y="937451"/>
            <a:ext cx="66389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/>
                </a:solidFill>
              </a:rPr>
              <a:t>58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Reuniões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equipe;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Participação nos Conselhos, CMAS, CME, CMDCA e CMDPD;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Treinamento e supervisão contínua da equipe filantrópica com 14 elementos com menos de 1 ano de contrato;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esquisa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com famílias para coleta de dados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Psicossocial referente a psicologia;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Adequações e acompanhamento de emendas parlamentares;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Organização para renovação CEBAS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Planejamento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para alterações de horário e de atendimento com o provável retorno das aulas regulares no início de 2.021;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Readequações do processo de triagem para melhor qualidade;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Reuniões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e discussões referente a parceria CEIVI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x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PMV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(Secretaria da Saúde);</a:t>
            </a:r>
            <a:endParaRPr lang="pt-B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Organização do Bazar de Natal do CEIVI; </a:t>
            </a:r>
            <a:endParaRPr lang="pt-B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4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08162" y="93239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5" name="Retângulo com Canto Diagonal Aparado 64"/>
          <p:cNvSpPr/>
          <p:nvPr/>
        </p:nvSpPr>
        <p:spPr>
          <a:xfrm>
            <a:off x="210991" y="971600"/>
            <a:ext cx="6606032" cy="479663"/>
          </a:xfrm>
          <a:prstGeom prst="snip2Diag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CaixaDeTexto 65"/>
          <p:cNvSpPr txBox="1"/>
          <p:nvPr/>
        </p:nvSpPr>
        <p:spPr>
          <a:xfrm>
            <a:off x="363723" y="1022508"/>
            <a:ext cx="61992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dirty="0">
                <a:solidFill>
                  <a:schemeClr val="bg1"/>
                </a:solidFill>
                <a:latin typeface="Arial Black" panose="020B0A04020102020204" pitchFamily="34" charset="0"/>
              </a:rPr>
              <a:t>Atendimento/Serviços Prestados</a:t>
            </a:r>
          </a:p>
        </p:txBody>
      </p:sp>
      <p:grpSp>
        <p:nvGrpSpPr>
          <p:cNvPr id="67" name="Grupo 66"/>
          <p:cNvGrpSpPr/>
          <p:nvPr/>
        </p:nvGrpSpPr>
        <p:grpSpPr>
          <a:xfrm>
            <a:off x="177389" y="129534"/>
            <a:ext cx="6924019" cy="511601"/>
            <a:chOff x="260648" y="827584"/>
            <a:chExt cx="6315612" cy="511601"/>
          </a:xfrm>
        </p:grpSpPr>
        <p:sp>
          <p:nvSpPr>
            <p:cNvPr id="68" name="Retângulo com Canto Diagonal Aparado 67"/>
            <p:cNvSpPr/>
            <p:nvPr/>
          </p:nvSpPr>
          <p:spPr>
            <a:xfrm>
              <a:off x="260648" y="827584"/>
              <a:ext cx="5976664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376967" y="907137"/>
              <a:ext cx="619929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700" dirty="0" smtClean="0">
                  <a:solidFill>
                    <a:schemeClr val="tx2"/>
                  </a:solidFill>
                  <a:latin typeface="Arial Black" panose="020B0A04020102020204" pitchFamily="34" charset="0"/>
                </a:rPr>
                <a:t>Coordenadoria </a:t>
              </a:r>
              <a:r>
                <a:rPr lang="pt-BR" sz="1700" dirty="0">
                  <a:solidFill>
                    <a:schemeClr val="tx2"/>
                  </a:solidFill>
                  <a:latin typeface="Arial Black" panose="020B0A04020102020204" pitchFamily="34" charset="0"/>
                </a:rPr>
                <a:t>de Atendimento e Garantia de </a:t>
              </a:r>
              <a:r>
                <a:rPr lang="pt-BR" sz="1700" dirty="0" smtClean="0">
                  <a:solidFill>
                    <a:schemeClr val="tx2"/>
                  </a:solidFill>
                  <a:latin typeface="Arial Black" panose="020B0A04020102020204" pitchFamily="34" charset="0"/>
                </a:rPr>
                <a:t>Direitos</a:t>
              </a:r>
              <a:endParaRPr lang="pt-BR" sz="1700" dirty="0">
                <a:solidFill>
                  <a:schemeClr val="tx2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1336734" y="7884368"/>
            <a:ext cx="5797017" cy="360040"/>
            <a:chOff x="474550" y="5436096"/>
            <a:chExt cx="5797017" cy="360040"/>
          </a:xfrm>
        </p:grpSpPr>
        <p:sp>
          <p:nvSpPr>
            <p:cNvPr id="76" name="CaixaDeTexto 75"/>
            <p:cNvSpPr txBox="1"/>
            <p:nvPr/>
          </p:nvSpPr>
          <p:spPr>
            <a:xfrm>
              <a:off x="474550" y="5472971"/>
              <a:ext cx="68444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1500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1052736" y="5436096"/>
              <a:ext cx="521883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1500" dirty="0">
                <a:solidFill>
                  <a:schemeClr val="tx2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" name="CaixaDeTexto 2"/>
          <p:cNvSpPr txBox="1"/>
          <p:nvPr/>
        </p:nvSpPr>
        <p:spPr>
          <a:xfrm>
            <a:off x="145365" y="1907704"/>
            <a:ext cx="6712635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tx2"/>
                </a:solidFill>
              </a:rPr>
              <a:t>Dados Gerais:</a:t>
            </a:r>
          </a:p>
          <a:p>
            <a:endParaRPr lang="pt-BR" sz="22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454 pessoas </a:t>
            </a:r>
            <a:r>
              <a:rPr lang="pt-BR" sz="2300" b="1" dirty="0">
                <a:solidFill>
                  <a:schemeClr val="tx2"/>
                </a:solidFill>
              </a:rPr>
              <a:t>beneficiadas;</a:t>
            </a:r>
          </a:p>
          <a:p>
            <a:r>
              <a:rPr lang="pt-BR" sz="2300" b="1" dirty="0">
                <a:solidFill>
                  <a:schemeClr val="tx2"/>
                </a:solidFill>
              </a:rPr>
              <a:t>            </a:t>
            </a:r>
            <a:r>
              <a:rPr lang="pt-BR" sz="2300" b="1" dirty="0" smtClean="0">
                <a:solidFill>
                  <a:schemeClr val="tx2"/>
                </a:solidFill>
              </a:rPr>
              <a:t>227  </a:t>
            </a:r>
            <a:r>
              <a:rPr lang="pt-BR" sz="2300" b="1" dirty="0">
                <a:solidFill>
                  <a:schemeClr val="tx2"/>
                </a:solidFill>
              </a:rPr>
              <a:t>pessoas com deficiência;</a:t>
            </a:r>
          </a:p>
          <a:p>
            <a:r>
              <a:rPr lang="pt-BR" sz="2300" b="1" dirty="0">
                <a:solidFill>
                  <a:schemeClr val="tx2"/>
                </a:solidFill>
              </a:rPr>
              <a:t>          </a:t>
            </a:r>
            <a:r>
              <a:rPr lang="pt-BR" sz="2300" b="1" dirty="0" smtClean="0">
                <a:solidFill>
                  <a:schemeClr val="tx2"/>
                </a:solidFill>
              </a:rPr>
              <a:t>  227  </a:t>
            </a:r>
            <a:r>
              <a:rPr lang="pt-BR" sz="2300" b="1" dirty="0">
                <a:solidFill>
                  <a:schemeClr val="tx2"/>
                </a:solidFill>
              </a:rPr>
              <a:t>famílias;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>
                <a:solidFill>
                  <a:schemeClr val="tx2"/>
                </a:solidFill>
              </a:rPr>
              <a:t> </a:t>
            </a:r>
            <a:r>
              <a:rPr lang="pt-BR" sz="2300" b="1" dirty="0" smtClean="0">
                <a:solidFill>
                  <a:schemeClr val="tx2"/>
                </a:solidFill>
              </a:rPr>
              <a:t>1.860 </a:t>
            </a:r>
            <a:r>
              <a:rPr lang="pt-BR" sz="2300" b="1" dirty="0">
                <a:solidFill>
                  <a:schemeClr val="tx2"/>
                </a:solidFill>
              </a:rPr>
              <a:t>atendimentos realizados de habilitação e </a:t>
            </a:r>
            <a:r>
              <a:rPr lang="pt-BR" sz="2300" b="1" dirty="0" smtClean="0">
                <a:solidFill>
                  <a:schemeClr val="tx2"/>
                </a:solidFill>
              </a:rPr>
              <a:t>Reabilitação </a:t>
            </a:r>
            <a:endParaRPr lang="pt-BR" sz="23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679 </a:t>
            </a:r>
            <a:r>
              <a:rPr lang="pt-BR" sz="2300" b="1" dirty="0">
                <a:solidFill>
                  <a:schemeClr val="tx2"/>
                </a:solidFill>
              </a:rPr>
              <a:t>atendimentos as famílias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>
                <a:solidFill>
                  <a:schemeClr val="tx2"/>
                </a:solidFill>
              </a:rPr>
              <a:t>8</a:t>
            </a:r>
            <a:r>
              <a:rPr lang="pt-BR" sz="2300" b="1" dirty="0" smtClean="0">
                <a:solidFill>
                  <a:schemeClr val="tx2"/>
                </a:solidFill>
              </a:rPr>
              <a:t> </a:t>
            </a:r>
            <a:r>
              <a:rPr lang="pt-BR" sz="2300" b="1" dirty="0">
                <a:solidFill>
                  <a:schemeClr val="tx2"/>
                </a:solidFill>
              </a:rPr>
              <a:t>atendidos </a:t>
            </a:r>
            <a:r>
              <a:rPr lang="pt-BR" sz="2300" b="1" dirty="0" smtClean="0">
                <a:solidFill>
                  <a:schemeClr val="tx2"/>
                </a:solidFill>
              </a:rPr>
              <a:t>desligados;</a:t>
            </a:r>
            <a:endParaRPr lang="pt-BR" sz="23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8 novos </a:t>
            </a:r>
            <a:r>
              <a:rPr lang="pt-BR" sz="2300" b="1" dirty="0">
                <a:solidFill>
                  <a:schemeClr val="tx2"/>
                </a:solidFill>
              </a:rPr>
              <a:t>atendidos 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  <a:endParaRPr lang="pt-BR" sz="23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64 </a:t>
            </a:r>
            <a:r>
              <a:rPr lang="pt-BR" sz="2300" b="1" dirty="0">
                <a:solidFill>
                  <a:schemeClr val="tx2"/>
                </a:solidFill>
              </a:rPr>
              <a:t>lista de espera para atendimento;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26 </a:t>
            </a:r>
            <a:r>
              <a:rPr lang="pt-BR" sz="2300" b="1" dirty="0">
                <a:solidFill>
                  <a:schemeClr val="tx2"/>
                </a:solidFill>
              </a:rPr>
              <a:t>documentos expedidos (encaminhamentos e relatórios);</a:t>
            </a:r>
            <a:endParaRPr lang="pt-BR" sz="23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3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" name="Grupo 7"/>
          <p:cNvGrpSpPr/>
          <p:nvPr/>
        </p:nvGrpSpPr>
        <p:grpSpPr>
          <a:xfrm>
            <a:off x="261355" y="107504"/>
            <a:ext cx="5471901" cy="511601"/>
            <a:chOff x="2205571" y="1187624"/>
            <a:chExt cx="2303549" cy="511601"/>
          </a:xfrm>
        </p:grpSpPr>
        <p:sp>
          <p:nvSpPr>
            <p:cNvPr id="9" name="Retângulo com Canto Diagonal Aparado 8"/>
            <p:cNvSpPr/>
            <p:nvPr/>
          </p:nvSpPr>
          <p:spPr>
            <a:xfrm>
              <a:off x="2205571" y="1187624"/>
              <a:ext cx="2303549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2321891" y="1267177"/>
              <a:ext cx="204321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Procedência dos atendidos</a:t>
              </a:r>
            </a:p>
          </p:txBody>
        </p:sp>
      </p:grpSp>
      <p:pic>
        <p:nvPicPr>
          <p:cNvPr id="1026" name="Picture 2" descr="\\svr-ad\DADOS\Comum\Imprimir (Marta)\Mapa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64" y="971600"/>
            <a:ext cx="6098293" cy="439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Caixa de texto 2"/>
          <p:cNvSpPr txBox="1"/>
          <p:nvPr/>
        </p:nvSpPr>
        <p:spPr>
          <a:xfrm>
            <a:off x="968611" y="5436096"/>
            <a:ext cx="4908661" cy="3456384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chemeClr val="tx1"/>
                </a:solidFill>
                <a:ea typeface="Calibri"/>
                <a:cs typeface="Times New Roman"/>
              </a:rPr>
              <a:t>1) Região Centro =   8</a:t>
            </a:r>
            <a:r>
              <a:rPr lang="pt-BR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%</a:t>
            </a:r>
            <a:endParaRPr lang="pt-BR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chemeClr val="tx1"/>
                </a:solidFill>
                <a:ea typeface="Calibri"/>
                <a:cs typeface="Times New Roman"/>
              </a:rPr>
              <a:t>2) Região Capela =   </a:t>
            </a:r>
            <a:r>
              <a:rPr lang="pt-BR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53%</a:t>
            </a:r>
            <a:endParaRPr lang="pt-BR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chemeClr val="tx1"/>
                </a:solidFill>
                <a:ea typeface="Calibri"/>
                <a:cs typeface="Times New Roman"/>
              </a:rPr>
              <a:t>3) Região Nova Vinhedo =   </a:t>
            </a:r>
            <a:r>
              <a:rPr lang="pt-BR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5%</a:t>
            </a:r>
            <a:endParaRPr lang="pt-BR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chemeClr val="tx1"/>
                </a:solidFill>
                <a:ea typeface="Calibri"/>
                <a:cs typeface="Times New Roman"/>
              </a:rPr>
              <a:t>4) Região do Pinheirinho =   </a:t>
            </a:r>
            <a:r>
              <a:rPr lang="pt-BR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3%</a:t>
            </a:r>
            <a:endParaRPr lang="pt-BR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chemeClr val="tx1"/>
                </a:solidFill>
                <a:ea typeface="Calibri"/>
                <a:cs typeface="Times New Roman"/>
              </a:rPr>
              <a:t>5) Região Três Irmãos =   9</a:t>
            </a:r>
            <a:r>
              <a:rPr lang="pt-BR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%</a:t>
            </a:r>
            <a:endParaRPr lang="pt-BR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chemeClr val="tx1"/>
                </a:solidFill>
                <a:ea typeface="Calibri"/>
                <a:cs typeface="Times New Roman"/>
              </a:rPr>
              <a:t>6) Região Vila João XXIII =   </a:t>
            </a:r>
            <a:r>
              <a:rPr lang="pt-BR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18%</a:t>
            </a:r>
            <a:endParaRPr lang="pt-BR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chemeClr val="tx1"/>
                </a:solidFill>
                <a:ea typeface="Calibri"/>
                <a:cs typeface="Times New Roman"/>
              </a:rPr>
              <a:t>7) Região Casa Verde =   </a:t>
            </a:r>
            <a:r>
              <a:rPr lang="pt-BR" sz="2000" b="1" dirty="0" smtClean="0">
                <a:solidFill>
                  <a:schemeClr val="tx1"/>
                </a:solidFill>
                <a:ea typeface="Calibri"/>
                <a:cs typeface="Times New Roman"/>
              </a:rPr>
              <a:t>4%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8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448704" y="0"/>
            <a:ext cx="6376789" cy="9077145"/>
            <a:chOff x="116632" y="35496"/>
            <a:chExt cx="6376789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384960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CaixaDeTexto 2"/>
          <p:cNvSpPr txBox="1"/>
          <p:nvPr/>
        </p:nvSpPr>
        <p:spPr>
          <a:xfrm>
            <a:off x="314129" y="743920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r>
              <a:rPr lang="pt-BR" dirty="0">
                <a:solidFill>
                  <a:schemeClr val="tx2"/>
                </a:solidFill>
              </a:rPr>
              <a:t> 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endParaRPr lang="pt-BR" dirty="0"/>
          </a:p>
          <a:p>
            <a:pPr lvl="0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67452" y="83011"/>
            <a:ext cx="7682028" cy="511601"/>
            <a:chOff x="2205571" y="1187624"/>
            <a:chExt cx="2662728" cy="511601"/>
          </a:xfrm>
        </p:grpSpPr>
        <p:sp>
          <p:nvSpPr>
            <p:cNvPr id="8" name="Retângulo com Canto Diagonal Aparado 7"/>
            <p:cNvSpPr/>
            <p:nvPr/>
          </p:nvSpPr>
          <p:spPr>
            <a:xfrm>
              <a:off x="2205571" y="1187624"/>
              <a:ext cx="2303549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321891" y="1267177"/>
              <a:ext cx="254640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Áreas de Atendimento à Deficiência/TEA  </a:t>
              </a: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15805"/>
              </p:ext>
            </p:extLst>
          </p:nvPr>
        </p:nvGraphicFramePr>
        <p:xfrm>
          <a:off x="407466" y="1043610"/>
          <a:ext cx="5613822" cy="5227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671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Atendimentos Realizados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013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Fisioterapia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tx1"/>
                          </a:solidFill>
                        </a:rPr>
                        <a:t>279</a:t>
                      </a:r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22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Fonoaudiologia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tx1"/>
                          </a:solidFill>
                        </a:rPr>
                        <a:t>375</a:t>
                      </a:r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22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Psicologia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tx1"/>
                          </a:solidFill>
                        </a:rPr>
                        <a:t>309</a:t>
                      </a:r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20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Terapia Ocupacional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tx1"/>
                          </a:solidFill>
                        </a:rPr>
                        <a:t>392</a:t>
                      </a:r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22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Psicopedagogia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tx1"/>
                          </a:solidFill>
                        </a:rPr>
                        <a:t>435</a:t>
                      </a:r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22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Neurologista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622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Psiquiatra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48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0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CaixaDeTexto 2"/>
          <p:cNvSpPr txBox="1"/>
          <p:nvPr/>
        </p:nvSpPr>
        <p:spPr>
          <a:xfrm>
            <a:off x="227446" y="742395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r>
              <a:rPr lang="pt-BR" dirty="0">
                <a:solidFill>
                  <a:schemeClr val="tx2"/>
                </a:solidFill>
              </a:rPr>
              <a:t> 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endParaRPr lang="pt-BR" dirty="0"/>
          </a:p>
          <a:p>
            <a:pPr lvl="0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211468" y="83011"/>
            <a:ext cx="7033956" cy="511601"/>
            <a:chOff x="2205571" y="1187624"/>
            <a:chExt cx="2662728" cy="511601"/>
          </a:xfrm>
        </p:grpSpPr>
        <p:sp>
          <p:nvSpPr>
            <p:cNvPr id="8" name="Retângulo com Canto Diagonal Aparado 7"/>
            <p:cNvSpPr/>
            <p:nvPr/>
          </p:nvSpPr>
          <p:spPr>
            <a:xfrm>
              <a:off x="2205571" y="1187624"/>
              <a:ext cx="2303549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321891" y="1267177"/>
              <a:ext cx="254640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Áreas de Atendimento à Família  </a:t>
              </a: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29919"/>
              </p:ext>
            </p:extLst>
          </p:nvPr>
        </p:nvGraphicFramePr>
        <p:xfrm>
          <a:off x="407466" y="1187624"/>
          <a:ext cx="612068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Tipo</a:t>
                      </a:r>
                      <a:r>
                        <a:rPr lang="pt-BR" sz="3000" baseline="0" dirty="0"/>
                        <a:t> de Atendimento/</a:t>
                      </a:r>
                    </a:p>
                    <a:p>
                      <a:pPr algn="ctr"/>
                      <a:r>
                        <a:rPr lang="pt-BR" sz="3000" baseline="0" dirty="0"/>
                        <a:t>Contato</a:t>
                      </a:r>
                      <a:endParaRPr lang="pt-B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dirty="0"/>
                        <a:t>Atendimentos Realizados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595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>
                          <a:solidFill>
                            <a:schemeClr val="tx1"/>
                          </a:solidFill>
                        </a:rPr>
                        <a:t>Serviço</a:t>
                      </a:r>
                      <a:r>
                        <a:rPr lang="pt-BR" sz="2500" baseline="0" dirty="0">
                          <a:solidFill>
                            <a:schemeClr val="tx1"/>
                          </a:solidFill>
                        </a:rPr>
                        <a:t> Social</a:t>
                      </a:r>
                      <a:endParaRPr lang="pt-BR" sz="2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>
                          <a:solidFill>
                            <a:schemeClr val="tx1"/>
                          </a:solidFill>
                        </a:rPr>
                        <a:t>226</a:t>
                      </a:r>
                      <a:endParaRPr lang="pt-BR" sz="2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>
                          <a:solidFill>
                            <a:schemeClr val="tx1"/>
                          </a:solidFill>
                        </a:rPr>
                        <a:t>Psicologia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>
                          <a:solidFill>
                            <a:schemeClr val="tx1"/>
                          </a:solidFill>
                        </a:rPr>
                        <a:t>429</a:t>
                      </a:r>
                      <a:endParaRPr lang="pt-BR" sz="2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>
                          <a:solidFill>
                            <a:schemeClr val="tx1"/>
                          </a:solidFill>
                        </a:rPr>
                        <a:t>Psicossocial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t-BR" sz="25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2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>
                          <a:solidFill>
                            <a:schemeClr val="tx1"/>
                          </a:solidFill>
                        </a:rPr>
                        <a:t>Visita</a:t>
                      </a:r>
                      <a:r>
                        <a:rPr lang="pt-BR" sz="2500" baseline="0" dirty="0">
                          <a:solidFill>
                            <a:schemeClr val="tx1"/>
                          </a:solidFill>
                        </a:rPr>
                        <a:t> Domiciliar</a:t>
                      </a:r>
                      <a:endParaRPr lang="pt-BR" sz="2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>
                          <a:solidFill>
                            <a:schemeClr val="tx1"/>
                          </a:solidFill>
                        </a:rPr>
                        <a:t>Contato</a:t>
                      </a:r>
                      <a:r>
                        <a:rPr lang="pt-BR" sz="2500" baseline="0" dirty="0">
                          <a:solidFill>
                            <a:schemeClr val="tx1"/>
                          </a:solidFill>
                        </a:rPr>
                        <a:t>s com a Rede</a:t>
                      </a:r>
                      <a:endParaRPr lang="pt-BR" sz="2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sz="2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pt-BR" sz="2500" baseline="0" dirty="0">
                          <a:solidFill>
                            <a:schemeClr val="tx1"/>
                          </a:solidFill>
                        </a:rPr>
                        <a:t> de Atividades/Eventos </a:t>
                      </a:r>
                      <a:endParaRPr lang="pt-BR" sz="2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2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867">
                <a:tc>
                  <a:txBody>
                    <a:bodyPr/>
                    <a:lstStyle/>
                    <a:p>
                      <a:pPr algn="ctr"/>
                      <a:endParaRPr lang="pt-BR" sz="2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40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CaixaDeTexto 3"/>
          <p:cNvSpPr txBox="1"/>
          <p:nvPr/>
        </p:nvSpPr>
        <p:spPr>
          <a:xfrm>
            <a:off x="164245" y="75557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t-BR" sz="1400" b="1" dirty="0">
              <a:solidFill>
                <a:schemeClr val="tx2"/>
              </a:solidFill>
            </a:endParaRPr>
          </a:p>
        </p:txBody>
      </p:sp>
      <p:sp>
        <p:nvSpPr>
          <p:cNvPr id="7" name="Retângulo com Canto Diagonal Aparado 6"/>
          <p:cNvSpPr/>
          <p:nvPr/>
        </p:nvSpPr>
        <p:spPr>
          <a:xfrm>
            <a:off x="44624" y="107504"/>
            <a:ext cx="6606032" cy="511601"/>
          </a:xfrm>
          <a:prstGeom prst="snip2Diag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60943" y="187057"/>
            <a:ext cx="61992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solidFill>
                  <a:schemeClr val="bg1"/>
                </a:solidFill>
                <a:latin typeface="Arial Black" panose="020B0A04020102020204" pitchFamily="34" charset="0"/>
              </a:rPr>
              <a:t>Serviços Oferecidos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507" y="733545"/>
            <a:ext cx="679298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Diagnóstico e Avaliação Clínica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</a:p>
          <a:p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Triagem finalizada- 1 elegível</a:t>
            </a:r>
          </a:p>
          <a:p>
            <a:endParaRPr lang="pt-BR" sz="1700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endParaRPr lang="pt-BR" sz="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endParaRPr lang="pt-BR" sz="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Estimulação e Reabilitação:  </a:t>
            </a:r>
          </a:p>
          <a:p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 -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220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Atendidos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;</a:t>
            </a:r>
          </a:p>
          <a:p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  <a:endParaRPr lang="pt-BR" sz="17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Atendimentos presenciais, continuidade de atendimento remoto somente para 36 atendidos.</a:t>
            </a:r>
          </a:p>
          <a:p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Atenção 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ao Escolar: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-184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atendidos inclusos na rede regular de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ensino, afastados do ensino regular em decorrência da quarentena devido pandemia; </a:t>
            </a:r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Atividades: </a:t>
            </a:r>
            <a:endParaRPr lang="pt-BR" sz="17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Orientações Escolares- 01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Organização para rematrícula escolar/2021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Atendimentos Individuais</a:t>
            </a:r>
          </a:p>
          <a:p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Prevenção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-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20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Atendidos</a:t>
            </a:r>
          </a:p>
          <a:p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Atividades: 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Relatórios e orientações presenciais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Empregabilidade: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- 07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atendidos</a:t>
            </a:r>
          </a:p>
          <a:p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4 inclusões em empresa (sendo destas2 pessoas reincluías) </a:t>
            </a:r>
            <a:endParaRPr lang="pt-BR" sz="1700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pt-BR" b="1" dirty="0" smtClean="0">
                <a:solidFill>
                  <a:schemeClr val="tx2"/>
                </a:solidFill>
                <a:cs typeface="Arial" panose="020B0604020202020204" pitchFamily="34" charset="0"/>
              </a:rPr>
              <a:t>* </a:t>
            </a:r>
            <a:r>
              <a:rPr lang="pt-BR" b="1" dirty="0">
                <a:solidFill>
                  <a:schemeClr val="tx2"/>
                </a:solidFill>
                <a:cs typeface="Arial" panose="020B0604020202020204" pitchFamily="34" charset="0"/>
              </a:rPr>
              <a:t>O mesmo atendido pode se beneficiar de mais de um serviço;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1494" y="104281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97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CaixaDeTexto 3"/>
          <p:cNvSpPr txBox="1"/>
          <p:nvPr/>
        </p:nvSpPr>
        <p:spPr>
          <a:xfrm>
            <a:off x="111212" y="619785"/>
            <a:ext cx="6714282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tx2"/>
                </a:solidFill>
              </a:rPr>
              <a:t>Contratações/Demissões</a:t>
            </a:r>
            <a:r>
              <a:rPr lang="pt-BR" dirty="0" smtClean="0">
                <a:solidFill>
                  <a:schemeClr val="tx2"/>
                </a:solidFill>
              </a:rPr>
              <a:t> 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1 </a:t>
            </a:r>
            <a:r>
              <a:rPr lang="pt-BR" dirty="0" smtClean="0">
                <a:solidFill>
                  <a:schemeClr val="tx2"/>
                </a:solidFill>
              </a:rPr>
              <a:t>Contratação  </a:t>
            </a:r>
            <a:r>
              <a:rPr lang="pt-BR" dirty="0" smtClean="0">
                <a:solidFill>
                  <a:schemeClr val="tx2"/>
                </a:solidFill>
              </a:rPr>
              <a:t>- </a:t>
            </a:r>
            <a:r>
              <a:rPr lang="pt-BR" dirty="0" smtClean="0">
                <a:solidFill>
                  <a:schemeClr val="tx2"/>
                </a:solidFill>
              </a:rPr>
              <a:t>1 </a:t>
            </a:r>
            <a:r>
              <a:rPr lang="pt-BR" dirty="0" smtClean="0">
                <a:solidFill>
                  <a:schemeClr val="tx2"/>
                </a:solidFill>
              </a:rPr>
              <a:t>Demissão</a:t>
            </a:r>
          </a:p>
          <a:p>
            <a:endParaRPr lang="pt-BR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tx2"/>
                </a:solidFill>
              </a:rPr>
              <a:t>Benefícios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Cartão </a:t>
            </a:r>
            <a:r>
              <a:rPr lang="pt-BR" dirty="0">
                <a:solidFill>
                  <a:schemeClr val="tx2"/>
                </a:solidFill>
              </a:rPr>
              <a:t>Alimentação: </a:t>
            </a:r>
            <a:r>
              <a:rPr lang="pt-BR" dirty="0" smtClean="0">
                <a:solidFill>
                  <a:schemeClr val="tx2"/>
                </a:solidFill>
              </a:rPr>
              <a:t>9            Unimed</a:t>
            </a:r>
            <a:r>
              <a:rPr lang="pt-BR" dirty="0">
                <a:solidFill>
                  <a:schemeClr val="tx2"/>
                </a:solidFill>
              </a:rPr>
              <a:t>: </a:t>
            </a:r>
            <a:r>
              <a:rPr lang="pt-BR" dirty="0" smtClean="0">
                <a:solidFill>
                  <a:schemeClr val="tx2"/>
                </a:solidFill>
              </a:rPr>
              <a:t>13             Uniodonto</a:t>
            </a:r>
            <a:r>
              <a:rPr lang="pt-BR" dirty="0">
                <a:solidFill>
                  <a:schemeClr val="tx2"/>
                </a:solidFill>
              </a:rPr>
              <a:t>: </a:t>
            </a:r>
            <a:r>
              <a:rPr lang="pt-BR" dirty="0" smtClean="0">
                <a:solidFill>
                  <a:schemeClr val="tx2"/>
                </a:solidFill>
              </a:rPr>
              <a:t>17</a:t>
            </a:r>
            <a:endParaRPr lang="pt-BR" dirty="0">
              <a:solidFill>
                <a:schemeClr val="tx2"/>
              </a:solidFill>
            </a:endParaRPr>
          </a:p>
          <a:p>
            <a:r>
              <a:rPr lang="pt-BR" dirty="0">
                <a:solidFill>
                  <a:schemeClr val="tx2"/>
                </a:solidFill>
              </a:rPr>
              <a:t> 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tx2"/>
                </a:solidFill>
              </a:rPr>
              <a:t>Capacitação</a:t>
            </a:r>
            <a:r>
              <a:rPr lang="pt-BR" b="1" dirty="0">
                <a:solidFill>
                  <a:schemeClr val="tx2"/>
                </a:solidFill>
              </a:rPr>
              <a:t>:</a:t>
            </a:r>
            <a:endParaRPr lang="pt-BR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 smtClean="0">
                <a:solidFill>
                  <a:schemeClr val="tx2"/>
                </a:solidFill>
              </a:rPr>
              <a:t>Fonoaudióloga (1 funcionária</a:t>
            </a:r>
            <a:r>
              <a:rPr lang="pt-BR" sz="1700" dirty="0">
                <a:solidFill>
                  <a:schemeClr val="tx2"/>
                </a:solidFill>
              </a:rPr>
              <a:t>) –Diagnostico Diferencial nos Atrasos de Fala e Linguagem </a:t>
            </a:r>
            <a:endParaRPr lang="pt-BR" sz="1700" dirty="0" smtClean="0">
              <a:solidFill>
                <a:schemeClr val="tx2"/>
              </a:solidFill>
            </a:endParaRPr>
          </a:p>
          <a:p>
            <a:pPr algn="just"/>
            <a:endParaRPr lang="pt-BR" sz="1700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</a:rPr>
              <a:t>Orientações/Intercorrências  funcionários: 64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000" b="1" dirty="0" smtClean="0">
              <a:solidFill>
                <a:schemeClr val="tx2"/>
              </a:solidFill>
            </a:endParaRPr>
          </a:p>
          <a:p>
            <a:pPr algn="just"/>
            <a:endParaRPr lang="pt-BR" sz="2000" b="1" dirty="0" smtClean="0">
              <a:solidFill>
                <a:schemeClr val="tx2"/>
              </a:solidFill>
            </a:endParaRPr>
          </a:p>
        </p:txBody>
      </p:sp>
      <p:sp>
        <p:nvSpPr>
          <p:cNvPr id="8" name="Retângulo com Canto Diagonal Aparado 7"/>
          <p:cNvSpPr/>
          <p:nvPr/>
        </p:nvSpPr>
        <p:spPr>
          <a:xfrm>
            <a:off x="219461" y="63488"/>
            <a:ext cx="6606032" cy="511601"/>
          </a:xfrm>
          <a:prstGeom prst="snip2Diag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13099" y="88054"/>
            <a:ext cx="6199293" cy="40011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Arial Black" panose="020B0A04020102020204" pitchFamily="34" charset="0"/>
              </a:rPr>
              <a:t>Gestão de Pessoas</a:t>
            </a:r>
          </a:p>
        </p:txBody>
      </p:sp>
    </p:spTree>
    <p:extLst>
      <p:ext uri="{BB962C8B-B14F-4D97-AF65-F5344CB8AC3E}">
        <p14:creationId xmlns:p14="http://schemas.microsoft.com/office/powerpoint/2010/main" val="147991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4" name="Gráfico 3"/>
          <p:cNvGraphicFramePr/>
          <p:nvPr>
            <p:extLst/>
          </p:nvPr>
        </p:nvGraphicFramePr>
        <p:xfrm>
          <a:off x="286496" y="2140371"/>
          <a:ext cx="6366854" cy="5808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ixaDeTexto 7">
            <a:hlinkClick r:id="rId4" action="ppaction://hlinkpres?slideindex=1&amp;slidetitle="/>
          </p:cNvPr>
          <p:cNvSpPr txBox="1"/>
          <p:nvPr/>
        </p:nvSpPr>
        <p:spPr>
          <a:xfrm>
            <a:off x="288776" y="179512"/>
            <a:ext cx="6199293" cy="400110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Arial Black" panose="020B0A04020102020204" pitchFamily="34" charset="0"/>
                <a:hlinkClick r:id="rId4" action="ppaction://hlinkpres?slideindex=1&amp;slidetitle=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Gestão Financeira</a:t>
            </a: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254225" y="1195168"/>
            <a:ext cx="4536504" cy="511601"/>
            <a:chOff x="5085184" y="2449832"/>
            <a:chExt cx="4536504" cy="511601"/>
          </a:xfrm>
        </p:grpSpPr>
        <p:sp>
          <p:nvSpPr>
            <p:cNvPr id="9" name="Retângulo com Canto Diagonal Aparado 8"/>
            <p:cNvSpPr/>
            <p:nvPr/>
          </p:nvSpPr>
          <p:spPr>
            <a:xfrm>
              <a:off x="5085184" y="2449832"/>
              <a:ext cx="4536504" cy="511601"/>
            </a:xfrm>
            <a:prstGeom prst="snip2Diag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5154500" y="2537864"/>
              <a:ext cx="4323172" cy="40011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Receitas – R$ 264.818,45</a:t>
              </a: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476672" y="8172400"/>
            <a:ext cx="6011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*  O valor captado  com a venda de serviço, foi  </a:t>
            </a:r>
            <a:r>
              <a:rPr lang="pt-BR"/>
              <a:t>diretamente utilizado  </a:t>
            </a:r>
            <a:r>
              <a:rPr lang="pt-BR" dirty="0"/>
              <a:t>nas despesas dos atendimentos  filantrópicos;</a:t>
            </a:r>
          </a:p>
        </p:txBody>
      </p:sp>
      <p:sp>
        <p:nvSpPr>
          <p:cNvPr id="14" name="CaixaDeTexto 13">
            <a:hlinkClick r:id="rId4" action="ppaction://hlinkpres?slideindex=1&amp;slidetitle="/>
          </p:cNvPr>
          <p:cNvSpPr txBox="1"/>
          <p:nvPr/>
        </p:nvSpPr>
        <p:spPr>
          <a:xfrm>
            <a:off x="286496" y="215222"/>
            <a:ext cx="6199293" cy="400110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Arial Black" panose="020B0A04020102020204" pitchFamily="34" charset="0"/>
              </a:rPr>
              <a:t>Gestão Financeira</a:t>
            </a:r>
          </a:p>
        </p:txBody>
      </p:sp>
    </p:spTree>
    <p:extLst>
      <p:ext uri="{BB962C8B-B14F-4D97-AF65-F5344CB8AC3E}">
        <p14:creationId xmlns:p14="http://schemas.microsoft.com/office/powerpoint/2010/main" val="2845944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7787</TotalTime>
  <Words>470</Words>
  <Application>Microsoft Office PowerPoint</Application>
  <PresentationFormat>Apresentação na tela (4:3)</PresentationFormat>
  <Paragraphs>175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Albertus Medium</vt:lpstr>
      <vt:lpstr>Arial</vt:lpstr>
      <vt:lpstr>Arial Black</vt:lpstr>
      <vt:lpstr>Balloon Extra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Sala 15</dc:creator>
  <cp:lastModifiedBy>Sala 15</cp:lastModifiedBy>
  <cp:revision>596</cp:revision>
  <cp:lastPrinted>2019-06-17T18:37:38Z</cp:lastPrinted>
  <dcterms:created xsi:type="dcterms:W3CDTF">2019-02-01T15:22:52Z</dcterms:created>
  <dcterms:modified xsi:type="dcterms:W3CDTF">2020-12-22T17:43:24Z</dcterms:modified>
</cp:coreProperties>
</file>