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18" r:id="rId2"/>
    <p:sldId id="429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474" r:id="rId11"/>
  </p:sldIdLst>
  <p:sldSz cx="6858000" cy="9144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00"/>
    <a:srgbClr val="FF0000"/>
    <a:srgbClr val="00DB50"/>
    <a:srgbClr val="558ED5"/>
    <a:srgbClr val="4F81BD"/>
    <a:srgbClr val="669900"/>
    <a:srgbClr val="385D8A"/>
    <a:srgbClr val="FF9933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426" autoAdjust="0"/>
    <p:restoredTop sz="86323" autoAdjust="0"/>
  </p:normalViewPr>
  <p:slideViewPr>
    <p:cSldViewPr>
      <p:cViewPr varScale="1">
        <p:scale>
          <a:sx n="53" d="100"/>
          <a:sy n="53" d="100"/>
        </p:scale>
        <p:origin x="1698" y="90"/>
      </p:cViewPr>
      <p:guideLst>
        <p:guide orient="horz" pos="2160"/>
        <p:guide pos="2880"/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62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Coluna1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210-4A74-AD06-9588B082147E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210-4A74-AD06-9588B082147E}"/>
              </c:ext>
            </c:extLst>
          </c:dPt>
          <c:dPt>
            <c:idx val="2"/>
            <c:bubble3D val="0"/>
            <c:spPr>
              <a:solidFill>
                <a:srgbClr val="66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62-427F-9800-ABD334E483C5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10-4A74-AD06-9588B082147E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E62-427F-9800-ABD334E483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252-4076-9A53-E65A0BAF605C}"/>
              </c:ext>
            </c:extLst>
          </c:dPt>
          <c:dPt>
            <c:idx val="6"/>
            <c:bubble3D val="0"/>
            <c:spPr>
              <a:solidFill>
                <a:srgbClr val="385D8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E62-427F-9800-ABD334E483C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9DE-4AF4-AB4C-0BDD8A2453A8}"/>
              </c:ext>
            </c:extLst>
          </c:dPt>
          <c:cat>
            <c:strRef>
              <c:f>Planilha1!$A$2:$A$9</c:f>
              <c:strCache>
                <c:ptCount val="8"/>
                <c:pt idx="0">
                  <c:v>Doação PF e PJ</c:v>
                </c:pt>
                <c:pt idx="1">
                  <c:v>Doação Socio</c:v>
                </c:pt>
                <c:pt idx="2">
                  <c:v>PMV - Saúde1</c:v>
                </c:pt>
                <c:pt idx="3">
                  <c:v>PMV - Saúde2</c:v>
                </c:pt>
                <c:pt idx="4">
                  <c:v>PMV - Educação</c:v>
                </c:pt>
                <c:pt idx="5">
                  <c:v>PMV - Assistência Social</c:v>
                </c:pt>
                <c:pt idx="6">
                  <c:v>Eventos</c:v>
                </c:pt>
                <c:pt idx="7">
                  <c:v>Venda de Serviço</c:v>
                </c:pt>
              </c:strCache>
            </c:strRef>
          </c:cat>
          <c:val>
            <c:numRef>
              <c:f>Planilha1!$B$2:$B$9</c:f>
              <c:numCache>
                <c:formatCode>#,##0.00</c:formatCode>
                <c:ptCount val="8"/>
                <c:pt idx="0">
                  <c:v>17964.580000000002</c:v>
                </c:pt>
                <c:pt idx="1">
                  <c:v>1334.22</c:v>
                </c:pt>
                <c:pt idx="2">
                  <c:v>75259.009999999995</c:v>
                </c:pt>
                <c:pt idx="3">
                  <c:v>25555.62</c:v>
                </c:pt>
                <c:pt idx="4">
                  <c:v>63000</c:v>
                </c:pt>
                <c:pt idx="5">
                  <c:v>22800</c:v>
                </c:pt>
                <c:pt idx="6">
                  <c:v>966.33</c:v>
                </c:pt>
                <c:pt idx="7">
                  <c:v>114579.75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10-4A74-AD06-9588B0821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Coluna1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210-4A74-AD06-9588B082147E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210-4A74-AD06-9588B082147E}"/>
              </c:ext>
            </c:extLst>
          </c:dPt>
          <c:dPt>
            <c:idx val="2"/>
            <c:bubble3D val="0"/>
            <c:spPr>
              <a:solidFill>
                <a:srgbClr val="66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62-427F-9800-ABD334E483C5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10-4A74-AD06-9588B082147E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E62-427F-9800-ABD334E483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DB4-4EB8-8876-7E074D76E908}"/>
              </c:ext>
            </c:extLst>
          </c:dPt>
          <c:dPt>
            <c:idx val="6"/>
            <c:bubble3D val="0"/>
            <c:spPr>
              <a:solidFill>
                <a:srgbClr val="385D8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E62-427F-9800-ABD334E483C5}"/>
              </c:ext>
            </c:extLst>
          </c:dPt>
          <c:cat>
            <c:strRef>
              <c:f>Planilha1!$A$2:$A$6</c:f>
              <c:strCache>
                <c:ptCount val="4"/>
                <c:pt idx="0">
                  <c:v> </c:v>
                </c:pt>
                <c:pt idx="1">
                  <c:v>RH</c:v>
                </c:pt>
                <c:pt idx="2">
                  <c:v>Manutenção</c:v>
                </c:pt>
                <c:pt idx="3">
                  <c:v>Eventos</c:v>
                </c:pt>
              </c:strCache>
            </c:strRef>
          </c:cat>
          <c:val>
            <c:numRef>
              <c:f>Planilha1!$B$2:$B$6</c:f>
              <c:numCache>
                <c:formatCode>#,##0.00</c:formatCode>
                <c:ptCount val="5"/>
                <c:pt idx="1">
                  <c:v>232858.62</c:v>
                </c:pt>
                <c:pt idx="2">
                  <c:v>23783.66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10-4A74-AD06-9588B0821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48474-EE1F-45A0-B620-814AA6DD12AD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2720D-2A24-4320-97F0-058D5D947B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199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108FA-8379-4D97-9CD4-512E1AC5A231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3798E-A9FD-4B6D-AA08-FAE7E0D809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8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2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96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78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61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91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08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992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685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69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50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331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8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2A1CD-703A-43E7-8D5F-D4CD9F6F43A4}" type="datetimeFigureOut">
              <a:rPr lang="pt-BR" smtClean="0"/>
              <a:t>21/12/2021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55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eivi.org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9690" y="3507561"/>
            <a:ext cx="6381328" cy="1331640"/>
          </a:xfrm>
          <a:prstGeom prst="rect">
            <a:avLst/>
          </a:prstGeom>
          <a:solidFill>
            <a:srgbClr val="FF0000">
              <a:alpha val="6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Agrupar 2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16" name="Retângulo 15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24687" y="-7878"/>
            <a:ext cx="617220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224254" y="339450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 smtClean="0">
                <a:solidFill>
                  <a:schemeClr val="bg1"/>
                </a:solidFill>
              </a:rPr>
              <a:t>Novembro</a:t>
            </a:r>
            <a:endParaRPr lang="pt-BR" sz="6000" b="1" dirty="0">
              <a:solidFill>
                <a:schemeClr val="bg1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85" y="6088056"/>
            <a:ext cx="2439138" cy="30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11126" y="468867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latin typeface="Albertus Medium" panose="020E0602030304020304" pitchFamily="34" charset="0"/>
              </a:rPr>
              <a:t>Relatório</a:t>
            </a:r>
            <a:endParaRPr lang="pt-BR" sz="6000" b="1" dirty="0">
              <a:latin typeface="Albertus Medium" panose="020E06020303040203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-134996" y="1667138"/>
            <a:ext cx="4428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latin typeface="Albertus Medium" panose="020E0602030304020304" pitchFamily="34" charset="0"/>
              </a:rPr>
              <a:t>Mensal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942202" y="4918505"/>
            <a:ext cx="27363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0" b="1" dirty="0" smtClean="0">
                <a:solidFill>
                  <a:srgbClr val="FF0000"/>
                </a:solidFill>
                <a:latin typeface="Balloon Extra" pitchFamily="2" charset="0"/>
              </a:rPr>
              <a:t> </a:t>
            </a:r>
            <a:r>
              <a:rPr lang="pt-BR" sz="7000" b="1" dirty="0" smtClean="0">
                <a:latin typeface="Balloon Extra" pitchFamily="2" charset="0"/>
              </a:rPr>
              <a:t>2021</a:t>
            </a:r>
            <a:endParaRPr lang="pt-BR" sz="7000" b="1" dirty="0">
              <a:latin typeface="Balloon Ext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3" name="Agrupar 2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16" name="Retângulo 15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24687" y="-7878"/>
            <a:ext cx="6172200" cy="1524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/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80091" y="-137407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bg1"/>
                </a:solidFill>
              </a:rPr>
              <a:t>Contato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842780" y="6708829"/>
            <a:ext cx="5040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Centro de Especialidades Integradas de Vinhedo</a:t>
            </a:r>
          </a:p>
          <a:p>
            <a:pPr algn="ctr"/>
            <a:r>
              <a:rPr lang="pt-BR" dirty="0"/>
              <a:t>Avenida Páscoa Zanetti Trevisan, 479 – Jardim Itália</a:t>
            </a:r>
          </a:p>
          <a:p>
            <a:pPr algn="ctr"/>
            <a:r>
              <a:rPr lang="pt-BR" dirty="0"/>
              <a:t>Vinhedo/SP </a:t>
            </a:r>
          </a:p>
          <a:p>
            <a:pPr algn="ctr"/>
            <a:r>
              <a:rPr lang="pt-BR" dirty="0">
                <a:hlinkClick r:id="rId2"/>
              </a:rPr>
              <a:t>www.ceivi.org.br</a:t>
            </a:r>
            <a:endParaRPr lang="pt-BR" dirty="0"/>
          </a:p>
          <a:p>
            <a:pPr algn="ctr"/>
            <a:r>
              <a:rPr lang="pt-BR" dirty="0"/>
              <a:t>ceivi@ceivi.org.br</a:t>
            </a:r>
          </a:p>
          <a:p>
            <a:pPr algn="ctr"/>
            <a:r>
              <a:rPr lang="pt-BR" dirty="0"/>
              <a:t>Instagram: @</a:t>
            </a:r>
            <a:r>
              <a:rPr lang="pt-BR" dirty="0" err="1"/>
              <a:t>ceivioficial</a:t>
            </a:r>
            <a:r>
              <a:rPr lang="pt-BR" dirty="0"/>
              <a:t> </a:t>
            </a:r>
          </a:p>
          <a:p>
            <a:pPr algn="ctr"/>
            <a:r>
              <a:rPr lang="pt-BR" dirty="0" err="1"/>
              <a:t>Facebook</a:t>
            </a:r>
            <a:r>
              <a:rPr lang="pt-BR" dirty="0"/>
              <a:t>:  CEIVI</a:t>
            </a:r>
          </a:p>
          <a:p>
            <a:pPr algn="ctr"/>
            <a:r>
              <a:rPr lang="pt-BR" dirty="0"/>
              <a:t>Telefone: (19) 3826- 7555 </a:t>
            </a:r>
          </a:p>
        </p:txBody>
      </p:sp>
      <p:pic>
        <p:nvPicPr>
          <p:cNvPr id="22" name="Imagem 0" descr="Descrição: Sem título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9" b="11322"/>
          <a:stretch/>
        </p:blipFill>
        <p:spPr bwMode="auto">
          <a:xfrm>
            <a:off x="1756625" y="1835696"/>
            <a:ext cx="3529761" cy="4553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54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80092" y="-68515"/>
            <a:ext cx="617220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Atividades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Gerais</a:t>
            </a:r>
            <a:endParaRPr lang="pt-BR" dirty="0"/>
          </a:p>
        </p:txBody>
      </p:sp>
      <p:grpSp>
        <p:nvGrpSpPr>
          <p:cNvPr id="23" name="Agrupar 22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21" name="Elipse 20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209928" y="8532440"/>
              <a:ext cx="387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1</a:t>
              </a:r>
              <a:endPara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CaixaDeTexto 23"/>
          <p:cNvSpPr txBox="1"/>
          <p:nvPr/>
        </p:nvSpPr>
        <p:spPr>
          <a:xfrm>
            <a:off x="260648" y="1962174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3" y="8189454"/>
            <a:ext cx="672819" cy="83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Agrupar 25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27" name="Retângulo 26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tângulo 27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Retângulo 28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151333" y="1609162"/>
            <a:ext cx="6433459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Reuniões equipe realizadas – 52</a:t>
            </a:r>
            <a:endParaRPr lang="pt-BR" sz="20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Reuniões externas/visitas- 5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Confecção do horário 2022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Visita </a:t>
            </a:r>
            <a:r>
              <a:rPr lang="pt-BR" sz="2000" dirty="0" err="1" smtClean="0"/>
              <a:t>Ex-Atleta</a:t>
            </a:r>
            <a:r>
              <a:rPr lang="pt-BR" sz="2000" dirty="0" smtClean="0"/>
              <a:t> Daiane dos Santos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1º Encontro de Inclusos no Mundo do Trabalho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Reunião do monitoramento PMV-Educação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Preenchimento dos arquivos de monitoramento da evolução dos atendidos de acordo com as avaliações;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Organização festa de natal dos atendidos;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Participação do projeto BTG Soma</a:t>
            </a:r>
            <a:r>
              <a:rPr lang="pt-BR" sz="2000" dirty="0" smtClean="0"/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Ações para ampliação do CEIVI Serviços;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Alteração do nome do CEIVI Serviços para Clínica CEIVI;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Campanha de Natal Telemarketing;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Jantar do CEIVI;</a:t>
            </a: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Ações no Marketing;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Alterações e monitoramento de projetos de emenda parlamentar; </a:t>
            </a: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err="1" smtClean="0"/>
              <a:t>Tecnoshoup</a:t>
            </a:r>
            <a:r>
              <a:rPr lang="pt-BR" sz="2000" dirty="0" smtClean="0"/>
              <a:t>: finalização da parceria para </a:t>
            </a:r>
            <a:r>
              <a:rPr lang="pt-BR" sz="2000" dirty="0" err="1" smtClean="0"/>
              <a:t>Windowns</a:t>
            </a:r>
            <a:r>
              <a:rPr lang="pt-BR" sz="2000" dirty="0" smtClean="0"/>
              <a:t> </a:t>
            </a:r>
            <a:r>
              <a:rPr lang="pt-BR" sz="2000" dirty="0" err="1" smtClean="0"/>
              <a:t>Get</a:t>
            </a:r>
            <a:r>
              <a:rPr lang="pt-BR" sz="2000" dirty="0" smtClean="0"/>
              <a:t> </a:t>
            </a:r>
            <a:r>
              <a:rPr lang="pt-BR" sz="2000" dirty="0" err="1" smtClean="0"/>
              <a:t>Genuine</a:t>
            </a:r>
            <a:r>
              <a:rPr lang="pt-BR" sz="2000" smtClean="0"/>
              <a:t> Profissional</a:t>
            </a:r>
            <a:r>
              <a:rPr lang="pt-BR" sz="2000" dirty="0" smtClean="0"/>
              <a:t>; </a:t>
            </a:r>
            <a:endParaRPr lang="pt-BR" sz="20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rgbClr val="FF000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lvl="0" algn="just"/>
            <a:endParaRPr lang="pt-BR" sz="20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rgbClr val="FF000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rgbClr val="FF0000"/>
              </a:solidFill>
            </a:endParaRPr>
          </a:p>
          <a:p>
            <a:pPr algn="just"/>
            <a:endParaRPr lang="pt-BR" sz="2000" dirty="0">
              <a:solidFill>
                <a:srgbClr val="FF0000"/>
              </a:solidFill>
            </a:endParaRPr>
          </a:p>
          <a:p>
            <a:pPr algn="just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9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71381" y="-86704"/>
            <a:ext cx="415017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Dados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Gerais</a:t>
            </a: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32868" y="288869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b="1" dirty="0"/>
          </a:p>
        </p:txBody>
      </p:sp>
      <p:grpSp>
        <p:nvGrpSpPr>
          <p:cNvPr id="23" name="Agrupar 22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21" name="Elipse 20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152927" y="8532440"/>
              <a:ext cx="506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2</a:t>
              </a:r>
              <a:endPara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3" y="8189454"/>
            <a:ext cx="672819" cy="83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Agrupar 25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27" name="Retângulo 26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tângulo 27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Retângulo 28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0" name="CaixaDeTexto 29"/>
          <p:cNvSpPr txBox="1"/>
          <p:nvPr/>
        </p:nvSpPr>
        <p:spPr>
          <a:xfrm>
            <a:off x="164986" y="1785807"/>
            <a:ext cx="6433459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C000"/>
                </a:solidFill>
              </a:rPr>
              <a:t>     </a:t>
            </a:r>
            <a:r>
              <a:rPr lang="pt-BR" sz="2500" b="1" dirty="0">
                <a:solidFill>
                  <a:srgbClr val="FFC000"/>
                </a:solidFill>
              </a:rPr>
              <a:t> </a:t>
            </a:r>
            <a:r>
              <a:rPr lang="pt-BR" sz="2500" b="1" dirty="0" smtClean="0">
                <a:solidFill>
                  <a:srgbClr val="FFC000"/>
                </a:solidFill>
              </a:rPr>
              <a:t>227 </a:t>
            </a:r>
            <a:r>
              <a:rPr lang="pt-BR" sz="2500" b="1" dirty="0">
                <a:solidFill>
                  <a:srgbClr val="FFC000"/>
                </a:solidFill>
              </a:rPr>
              <a:t>pessoas com Deficiência Beneficiadas </a:t>
            </a:r>
            <a:endParaRPr lang="pt-BR" sz="2500" b="1" dirty="0" smtClean="0">
              <a:solidFill>
                <a:srgbClr val="FFC000"/>
              </a:solidFill>
            </a:endParaRPr>
          </a:p>
          <a:p>
            <a:pPr algn="ctr"/>
            <a:r>
              <a:rPr lang="pt-BR" b="1" dirty="0" smtClean="0"/>
              <a:t>(</a:t>
            </a:r>
            <a:r>
              <a:rPr lang="pt-BR" b="1" dirty="0"/>
              <a:t>Deficientes Intelectuais ou Transtorno do Espectro Autista);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Sendo:  </a:t>
            </a:r>
            <a:endParaRPr lang="pt-B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Atendimento Sistemático - 200</a:t>
            </a:r>
            <a:endParaRPr lang="pt-BR" dirty="0"/>
          </a:p>
          <a:p>
            <a:r>
              <a:rPr lang="pt-BR" dirty="0"/>
              <a:t>(Plano de trabalho Individual com agenda semanal de atendimentos)</a:t>
            </a:r>
          </a:p>
          <a:p>
            <a:r>
              <a:rPr lang="pt-BR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Prevenção - 20</a:t>
            </a:r>
            <a:endParaRPr lang="pt-BR" dirty="0"/>
          </a:p>
          <a:p>
            <a:r>
              <a:rPr lang="pt-BR" dirty="0"/>
              <a:t>(0 a 5 anos acompanhamento do desenvolvimento e orientação em períodos pontuais do mês)</a:t>
            </a:r>
          </a:p>
          <a:p>
            <a:r>
              <a:rPr lang="pt-BR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/>
              <a:t>Ex</a:t>
            </a:r>
            <a:r>
              <a:rPr lang="pt-BR" dirty="0" smtClean="0"/>
              <a:t> Atendidos </a:t>
            </a:r>
            <a:r>
              <a:rPr lang="pt-BR" dirty="0"/>
              <a:t>com apoio intermitente- </a:t>
            </a:r>
            <a:r>
              <a:rPr lang="pt-BR" dirty="0" smtClean="0"/>
              <a:t>07</a:t>
            </a:r>
            <a:endParaRPr lang="pt-BR" dirty="0"/>
          </a:p>
          <a:p>
            <a:pPr lvl="0"/>
            <a:r>
              <a:rPr lang="pt-BR" dirty="0"/>
              <a:t>2</a:t>
            </a:r>
            <a:r>
              <a:rPr lang="pt-BR" b="1" dirty="0" smtClean="0"/>
              <a:t> </a:t>
            </a:r>
            <a:r>
              <a:rPr lang="pt-BR" b="1" dirty="0"/>
              <a:t>atendidos desligados</a:t>
            </a:r>
            <a:r>
              <a:rPr lang="pt-BR" b="1" dirty="0" smtClean="0"/>
              <a:t>;</a:t>
            </a:r>
            <a:endParaRPr lang="pt-BR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708599" y="6173504"/>
            <a:ext cx="53462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rgbClr val="FFC000"/>
                </a:solidFill>
              </a:rPr>
              <a:t>Total de Atendimento no mês: 4.247</a:t>
            </a:r>
            <a:endParaRPr lang="pt-BR" sz="2500" b="1" dirty="0">
              <a:solidFill>
                <a:srgbClr val="FFC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89733" y="6960216"/>
            <a:ext cx="6383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000" b="1" dirty="0" smtClean="0"/>
              <a:t>3.502</a:t>
            </a:r>
            <a:r>
              <a:rPr lang="pt-BR" sz="2000" dirty="0" smtClean="0"/>
              <a:t> </a:t>
            </a:r>
            <a:r>
              <a:rPr lang="pt-BR" sz="2000" dirty="0"/>
              <a:t>atendimentos realizados de habilitação e Reabilitação </a:t>
            </a:r>
          </a:p>
          <a:p>
            <a:pPr lvl="0" algn="ctr"/>
            <a:r>
              <a:rPr lang="pt-BR" sz="2000" b="1" dirty="0" smtClean="0"/>
              <a:t>745  </a:t>
            </a:r>
            <a:r>
              <a:rPr lang="pt-BR" sz="2000" dirty="0"/>
              <a:t>atendimentos/intervenções as famílias</a:t>
            </a:r>
          </a:p>
        </p:txBody>
      </p:sp>
    </p:spTree>
    <p:extLst>
      <p:ext uri="{BB962C8B-B14F-4D97-AF65-F5344CB8AC3E}">
        <p14:creationId xmlns:p14="http://schemas.microsoft.com/office/powerpoint/2010/main" val="401790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71381" y="-86704"/>
            <a:ext cx="415017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Dados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Gerais</a:t>
            </a: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32868" y="288869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b="1" dirty="0"/>
          </a:p>
        </p:txBody>
      </p:sp>
      <p:grpSp>
        <p:nvGrpSpPr>
          <p:cNvPr id="23" name="Agrupar 22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21" name="Elipse 20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152927" y="8532440"/>
              <a:ext cx="506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3</a:t>
              </a:r>
              <a:endPara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3" y="8189454"/>
            <a:ext cx="672819" cy="83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Agrupar 25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27" name="Retângulo 26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tângulo 27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Retângulo 28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0" name="CaixaDeTexto 29"/>
          <p:cNvSpPr txBox="1"/>
          <p:nvPr/>
        </p:nvSpPr>
        <p:spPr>
          <a:xfrm>
            <a:off x="163893" y="1885581"/>
            <a:ext cx="643345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solidFill>
                  <a:srgbClr val="FFC000"/>
                </a:solidFill>
              </a:rPr>
              <a:t>Serviço de Proteção Social Especial para Pessoas com Deficiência e suas Famílias</a:t>
            </a:r>
            <a:endParaRPr lang="pt-BR" sz="2500" dirty="0">
              <a:solidFill>
                <a:srgbClr val="FFC000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517035"/>
              </p:ext>
            </p:extLst>
          </p:nvPr>
        </p:nvGraphicFramePr>
        <p:xfrm>
          <a:off x="475952" y="5833920"/>
          <a:ext cx="6121400" cy="1704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700">
                  <a:extLst>
                    <a:ext uri="{9D8B030D-6E8A-4147-A177-3AD203B41FA5}">
                      <a16:colId xmlns:a16="http://schemas.microsoft.com/office/drawing/2014/main" val="1084866564"/>
                    </a:ext>
                  </a:extLst>
                </a:gridCol>
                <a:gridCol w="3060700">
                  <a:extLst>
                    <a:ext uri="{9D8B030D-6E8A-4147-A177-3AD203B41FA5}">
                      <a16:colId xmlns:a16="http://schemas.microsoft.com/office/drawing/2014/main" val="406793578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Atendimentos Realizados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062809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Serviço Social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</a:rPr>
                        <a:t>360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000116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Psicologia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</a:rPr>
                        <a:t>373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773309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Psicossocial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</a:rPr>
                        <a:t>11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1782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5952" y="3236902"/>
            <a:ext cx="625075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Total de famílias atendidas no Mês- </a:t>
            </a:r>
            <a:r>
              <a:rPr lang="pt-BR" altLang="pt-BR" dirty="0" smtClean="0">
                <a:latin typeface="+mn-lt"/>
                <a:ea typeface="Calibri" panose="020F0502020204030204" pitchFamily="34" charset="0"/>
              </a:rPr>
              <a:t>227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Participação nos Conselhos CMAS, CMDCA, CME, CMDPD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Reuniões/contatos com a rede-</a:t>
            </a:r>
            <a:r>
              <a:rPr kumimoji="0" lang="pt-BR" altLang="pt-B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pt-BR" altLang="pt-BR" dirty="0" smtClean="0">
                <a:latin typeface="+mn-lt"/>
                <a:ea typeface="Calibri" panose="020F0502020204030204" pitchFamily="34" charset="0"/>
              </a:rPr>
              <a:t>09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Visita domiciliar- 1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Atividades/Eventos com as famílias- 2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Avaliação psicossocial-</a:t>
            </a:r>
            <a:r>
              <a:rPr kumimoji="0" lang="pt-BR" altLang="pt-B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pt-BR" altLang="pt-BR" dirty="0">
                <a:latin typeface="+mn-lt"/>
                <a:ea typeface="Calibri" panose="020F0502020204030204" pitchFamily="34" charset="0"/>
              </a:rPr>
              <a:t>2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3628" y="5850884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pt-BR" b="1" dirty="0"/>
              <a:t>Tipo </a:t>
            </a:r>
            <a:r>
              <a:rPr lang="pt-BR" b="1" dirty="0" smtClean="0"/>
              <a:t>de Atendimento/Contato</a:t>
            </a:r>
            <a:endParaRPr lang="pt-BR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71381" y="-86704"/>
            <a:ext cx="415017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Dados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Gerais</a:t>
            </a: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32868" y="288869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b="1" dirty="0"/>
          </a:p>
        </p:txBody>
      </p:sp>
      <p:grpSp>
        <p:nvGrpSpPr>
          <p:cNvPr id="23" name="Agrupar 22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21" name="Elipse 20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152927" y="8532440"/>
              <a:ext cx="506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4</a:t>
              </a:r>
              <a:endPara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3" y="8189454"/>
            <a:ext cx="672819" cy="83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Agrupar 25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27" name="Retângulo 26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tângulo 27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Retângulo 28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0" name="CaixaDeTexto 29"/>
          <p:cNvSpPr txBox="1"/>
          <p:nvPr/>
        </p:nvSpPr>
        <p:spPr>
          <a:xfrm>
            <a:off x="283155" y="1882561"/>
            <a:ext cx="64334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>
                <a:solidFill>
                  <a:srgbClr val="FFC000"/>
                </a:solidFill>
              </a:rPr>
              <a:t>Habilitação e Reabilitação da Pessoa com Deficiência (Inter secretaria Saúde): Assistência de saúde aos usuários com Deficiência Intelectual associada ou não a outras Deficiências e/ou Transtorno Global do Desenvolvimento com ou sem </a:t>
            </a:r>
            <a:r>
              <a:rPr lang="pt-BR" sz="2300" b="1" dirty="0" err="1">
                <a:solidFill>
                  <a:srgbClr val="FFC000"/>
                </a:solidFill>
              </a:rPr>
              <a:t>comorbidades</a:t>
            </a:r>
            <a:r>
              <a:rPr lang="pt-BR" sz="2300" b="1" dirty="0">
                <a:solidFill>
                  <a:srgbClr val="FFC000"/>
                </a:solidFill>
              </a:rPr>
              <a:t> </a:t>
            </a:r>
            <a:r>
              <a:rPr lang="pt-BR" sz="2300" b="1" dirty="0" smtClean="0">
                <a:solidFill>
                  <a:srgbClr val="FFC000"/>
                </a:solidFill>
              </a:rPr>
              <a:t>psiquiátrica</a:t>
            </a:r>
            <a:endParaRPr lang="pt-BR" sz="2300" dirty="0"/>
          </a:p>
        </p:txBody>
      </p:sp>
      <p:sp>
        <p:nvSpPr>
          <p:cNvPr id="6" name="Retângulo 5"/>
          <p:cNvSpPr/>
          <p:nvPr/>
        </p:nvSpPr>
        <p:spPr>
          <a:xfrm>
            <a:off x="523597" y="4217907"/>
            <a:ext cx="5909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Avaliação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para elegibilidade: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 finalizada- 0 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Confecção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de órteses,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adaptações, encaminhamento médico- 4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Testes/avaliações triagem- 24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25302"/>
              </p:ext>
            </p:extLst>
          </p:nvPr>
        </p:nvGraphicFramePr>
        <p:xfrm>
          <a:off x="693184" y="5746712"/>
          <a:ext cx="5613400" cy="2607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3500">
                  <a:extLst>
                    <a:ext uri="{9D8B030D-6E8A-4147-A177-3AD203B41FA5}">
                      <a16:colId xmlns:a16="http://schemas.microsoft.com/office/drawing/2014/main" val="158112219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100470881"/>
                    </a:ext>
                  </a:extLst>
                </a:gridCol>
              </a:tblGrid>
              <a:tr h="323889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256347"/>
                  </a:ext>
                </a:extLst>
              </a:tr>
              <a:tr h="323889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Fisioterapia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759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309255"/>
                  </a:ext>
                </a:extLst>
              </a:tr>
              <a:tr h="323889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Fonoaudiologia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664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521297"/>
                  </a:ext>
                </a:extLst>
              </a:tr>
              <a:tr h="323889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Psicologia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658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109257"/>
                  </a:ext>
                </a:extLst>
              </a:tr>
              <a:tr h="323889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Terapia Ocupacional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586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240626"/>
                  </a:ext>
                </a:extLst>
              </a:tr>
              <a:tr h="323889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Neurologista 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200588"/>
                  </a:ext>
                </a:extLst>
              </a:tr>
              <a:tr h="413169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Psiquiatra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639783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3100296" y="5377381"/>
            <a:ext cx="3052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pt-BR" b="1" dirty="0"/>
              <a:t>Atendimentos Realizados</a:t>
            </a:r>
            <a:endParaRPr lang="pt-BR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196752" y="5377381"/>
            <a:ext cx="1094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pt-BR" b="1" dirty="0"/>
              <a:t>Área</a:t>
            </a:r>
            <a:endParaRPr lang="pt-BR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5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71381" y="-86704"/>
            <a:ext cx="415017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Dados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Gerais</a:t>
            </a: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32868" y="288869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b="1" dirty="0"/>
          </a:p>
        </p:txBody>
      </p:sp>
      <p:grpSp>
        <p:nvGrpSpPr>
          <p:cNvPr id="23" name="Agrupar 22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21" name="Elipse 20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152927" y="8532440"/>
              <a:ext cx="506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5</a:t>
              </a:r>
              <a:endPara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3" y="8189454"/>
            <a:ext cx="672819" cy="83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Agrupar 25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27" name="Retângulo 26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tângulo 27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Retângulo 28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0" name="CaixaDeTexto 29"/>
          <p:cNvSpPr txBox="1"/>
          <p:nvPr/>
        </p:nvSpPr>
        <p:spPr>
          <a:xfrm>
            <a:off x="226154" y="1828502"/>
            <a:ext cx="64334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>
                <a:solidFill>
                  <a:srgbClr val="FFC000"/>
                </a:solidFill>
              </a:rPr>
              <a:t>Habilitação e Reabilitação da Pessoa com Deficiência (Inter secretaria Educação): Serviço educacional especializado em pedagogia, psicopedagogia e inclusão no mercado de trabalho para pessoas com deficiência intelectual e com transtornos globais do </a:t>
            </a:r>
            <a:r>
              <a:rPr lang="pt-BR" sz="2300" b="1" dirty="0" smtClean="0">
                <a:solidFill>
                  <a:srgbClr val="FFC000"/>
                </a:solidFill>
              </a:rPr>
              <a:t>desenvolvimento</a:t>
            </a:r>
            <a:endParaRPr lang="pt-BR" sz="2300" dirty="0"/>
          </a:p>
        </p:txBody>
      </p:sp>
      <p:sp>
        <p:nvSpPr>
          <p:cNvPr id="6" name="Retângulo 5"/>
          <p:cNvSpPr/>
          <p:nvPr/>
        </p:nvSpPr>
        <p:spPr>
          <a:xfrm>
            <a:off x="401861" y="4255551"/>
            <a:ext cx="60820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Inclusos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na escola-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181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Inclusão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no Mundo do Trabalho- 0</a:t>
            </a:r>
            <a:endParaRPr lang="pt-BR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 Reuniões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e processo de inclusão </a:t>
            </a:r>
          </a:p>
          <a:p>
            <a:pPr marL="7429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</a:rPr>
              <a:t>Orientações escolares-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0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619883"/>
              </p:ext>
            </p:extLst>
          </p:nvPr>
        </p:nvGraphicFramePr>
        <p:xfrm>
          <a:off x="448043" y="6182441"/>
          <a:ext cx="6121400" cy="1053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700">
                  <a:extLst>
                    <a:ext uri="{9D8B030D-6E8A-4147-A177-3AD203B41FA5}">
                      <a16:colId xmlns:a16="http://schemas.microsoft.com/office/drawing/2014/main" val="4246042612"/>
                    </a:ext>
                  </a:extLst>
                </a:gridCol>
                <a:gridCol w="3060700">
                  <a:extLst>
                    <a:ext uri="{9D8B030D-6E8A-4147-A177-3AD203B41FA5}">
                      <a16:colId xmlns:a16="http://schemas.microsoft.com/office/drawing/2014/main" val="1717909634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Atendimentos Realizados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181505"/>
                  </a:ext>
                </a:extLst>
              </a:tr>
              <a:tr h="61189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806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36201"/>
                  </a:ext>
                </a:extLst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-7314" y="6576719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Psicopedagogia</a:t>
            </a:r>
          </a:p>
          <a:p>
            <a:pPr marL="457200">
              <a:spcAft>
                <a:spcPts val="0"/>
              </a:spcAft>
            </a:pPr>
            <a:r>
              <a:rPr lang="pt-BR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neuropsicopedagogia</a:t>
            </a:r>
            <a:endParaRPr lang="pt-BR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196752" y="6207937"/>
            <a:ext cx="1094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pt-BR" b="1" dirty="0"/>
              <a:t>Área</a:t>
            </a:r>
            <a:endParaRPr lang="pt-BR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1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3" name="Agrupar 2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16" name="Retângulo 15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24687" y="-7878"/>
            <a:ext cx="6172200" cy="1524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80091" y="-137407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chemeClr val="bg1"/>
                </a:solidFill>
              </a:rPr>
              <a:t>Recursos 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Humanos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49888" y="1889025"/>
            <a:ext cx="595638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b="1" dirty="0" smtClean="0">
                <a:solidFill>
                  <a:srgbClr val="FFC000"/>
                </a:solidFill>
              </a:rPr>
              <a:t>Contratações/Demissões</a:t>
            </a:r>
            <a:r>
              <a:rPr lang="pt-BR" sz="2300" dirty="0" smtClean="0">
                <a:solidFill>
                  <a:srgbClr val="FFC000"/>
                </a:solidFill>
              </a:rPr>
              <a:t> </a:t>
            </a:r>
          </a:p>
          <a:p>
            <a:r>
              <a:rPr lang="pt-BR" sz="2300" dirty="0" smtClean="0"/>
              <a:t>      2 </a:t>
            </a:r>
            <a:r>
              <a:rPr lang="pt-BR" sz="2300" dirty="0"/>
              <a:t>Contratações  - </a:t>
            </a:r>
            <a:r>
              <a:rPr lang="pt-BR" sz="2300" dirty="0" smtClean="0"/>
              <a:t>0 </a:t>
            </a:r>
            <a:r>
              <a:rPr lang="pt-BR" sz="2300" dirty="0"/>
              <a:t>Demissão</a:t>
            </a:r>
          </a:p>
          <a:p>
            <a:endParaRPr lang="pt-BR" sz="2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b="1" dirty="0" smtClean="0">
                <a:solidFill>
                  <a:srgbClr val="FFC000"/>
                </a:solidFill>
              </a:rPr>
              <a:t>Benefícios</a:t>
            </a:r>
            <a:endParaRPr lang="pt-BR" sz="2300" b="1" dirty="0">
              <a:solidFill>
                <a:srgbClr val="FFC000"/>
              </a:solidFill>
            </a:endParaRPr>
          </a:p>
          <a:p>
            <a:r>
              <a:rPr lang="pt-BR" sz="2300" dirty="0" smtClean="0"/>
              <a:t>     Cartão </a:t>
            </a:r>
            <a:r>
              <a:rPr lang="pt-BR" sz="2300" dirty="0"/>
              <a:t>Alimentação: </a:t>
            </a:r>
            <a:r>
              <a:rPr lang="pt-BR" sz="2300" dirty="0" smtClean="0"/>
              <a:t>8</a:t>
            </a:r>
          </a:p>
          <a:p>
            <a:r>
              <a:rPr lang="pt-BR" sz="2300" dirty="0" smtClean="0"/>
              <a:t>     Unimed</a:t>
            </a:r>
            <a:r>
              <a:rPr lang="pt-BR" sz="2300" dirty="0"/>
              <a:t>: </a:t>
            </a:r>
            <a:r>
              <a:rPr lang="pt-BR" sz="2300" dirty="0" smtClean="0"/>
              <a:t>11             </a:t>
            </a:r>
          </a:p>
          <a:p>
            <a:r>
              <a:rPr lang="pt-BR" sz="2300" dirty="0" smtClean="0"/>
              <a:t>     </a:t>
            </a:r>
            <a:r>
              <a:rPr lang="pt-BR" sz="2300" dirty="0" err="1" smtClean="0"/>
              <a:t>Uniodonto</a:t>
            </a:r>
            <a:r>
              <a:rPr lang="pt-BR" sz="2300" dirty="0"/>
              <a:t>: </a:t>
            </a:r>
            <a:r>
              <a:rPr lang="pt-BR" sz="2300" dirty="0" smtClean="0"/>
              <a:t>20</a:t>
            </a:r>
            <a:endParaRPr lang="pt-BR" sz="2300" dirty="0"/>
          </a:p>
          <a:p>
            <a:r>
              <a:rPr lang="pt-BR" sz="2300" dirty="0"/>
              <a:t> </a:t>
            </a:r>
            <a:endParaRPr lang="pt-BR" sz="2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b="1" dirty="0" smtClean="0">
                <a:solidFill>
                  <a:srgbClr val="FFC000"/>
                </a:solidFill>
              </a:rPr>
              <a:t>Capacitação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dirty="0"/>
              <a:t>Psicopedagoga (1 funcionária) – Semana da Dislexia (online)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err="1"/>
              <a:t>Fonoaudióloga</a:t>
            </a:r>
            <a:r>
              <a:rPr lang="en-US" sz="2000" dirty="0"/>
              <a:t>  (1 </a:t>
            </a:r>
            <a:r>
              <a:rPr lang="en-US" sz="2000" dirty="0" err="1"/>
              <a:t>funcionária</a:t>
            </a:r>
            <a:r>
              <a:rPr lang="en-US" sz="2000" dirty="0"/>
              <a:t>) - </a:t>
            </a:r>
            <a:r>
              <a:rPr lang="pt-BR" sz="2000" dirty="0"/>
              <a:t>Avaliação e Terapia dos Desvios Fonológicos</a:t>
            </a: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3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300" b="1" dirty="0">
                <a:solidFill>
                  <a:srgbClr val="FFC000"/>
                </a:solidFill>
              </a:rPr>
              <a:t>Orientações/Intercorrências  funcionários: </a:t>
            </a:r>
            <a:r>
              <a:rPr lang="pt-BR" sz="2300" dirty="0" smtClean="0"/>
              <a:t>53</a:t>
            </a:r>
          </a:p>
          <a:p>
            <a:r>
              <a:rPr lang="pt-BR" sz="2400" dirty="0">
                <a:solidFill>
                  <a:schemeClr val="tx2"/>
                </a:solidFill>
              </a:rPr>
              <a:t>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300" dirty="0"/>
          </a:p>
        </p:txBody>
      </p:sp>
      <p:grpSp>
        <p:nvGrpSpPr>
          <p:cNvPr id="32" name="Agrupar 31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33" name="Elipse 32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6155557" y="8555880"/>
              <a:ext cx="5014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6</a:t>
              </a:r>
              <a:endPara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223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3" name="Agrupar 2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16" name="Retângulo 15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24687" y="-7878"/>
            <a:ext cx="6172200" cy="1524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/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80091" y="-137407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bg1"/>
                </a:solidFill>
              </a:rPr>
              <a:t>Gestão </a:t>
            </a:r>
          </a:p>
          <a:p>
            <a:r>
              <a:rPr lang="pt-BR" b="1" dirty="0">
                <a:solidFill>
                  <a:schemeClr val="bg1"/>
                </a:solidFill>
              </a:rPr>
              <a:t>Financeira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66166" y="1376863"/>
            <a:ext cx="5117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dirty="0">
                <a:latin typeface="Arial Black" panose="020B0A04020102020204" pitchFamily="34" charset="0"/>
              </a:rPr>
              <a:t>Receitas – R$ 321.459,51</a:t>
            </a:r>
          </a:p>
        </p:txBody>
      </p:sp>
      <p:graphicFrame>
        <p:nvGraphicFramePr>
          <p:cNvPr id="31" name="Gráfico 30"/>
          <p:cNvGraphicFramePr/>
          <p:nvPr>
            <p:extLst/>
          </p:nvPr>
        </p:nvGraphicFramePr>
        <p:xfrm>
          <a:off x="2646640" y="3403592"/>
          <a:ext cx="4890935" cy="3671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2" name="Agrupar 31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33" name="Elipse 32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6155557" y="8555880"/>
              <a:ext cx="5014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</p:grpSp>
      <p:grpSp>
        <p:nvGrpSpPr>
          <p:cNvPr id="23" name="Agrupar 22"/>
          <p:cNvGrpSpPr/>
          <p:nvPr/>
        </p:nvGrpSpPr>
        <p:grpSpPr>
          <a:xfrm>
            <a:off x="-111050" y="1759965"/>
            <a:ext cx="3491434" cy="7384034"/>
            <a:chOff x="-116897" y="3145284"/>
            <a:chExt cx="3391213" cy="6302434"/>
          </a:xfrm>
        </p:grpSpPr>
        <p:grpSp>
          <p:nvGrpSpPr>
            <p:cNvPr id="5" name="Agrupar 4"/>
            <p:cNvGrpSpPr/>
            <p:nvPr/>
          </p:nvGrpSpPr>
          <p:grpSpPr>
            <a:xfrm>
              <a:off x="70976" y="3897847"/>
              <a:ext cx="2278958" cy="735981"/>
              <a:chOff x="65420" y="3091308"/>
              <a:chExt cx="2278958" cy="735981"/>
            </a:xfrm>
          </p:grpSpPr>
          <p:grpSp>
            <p:nvGrpSpPr>
              <p:cNvPr id="35" name="Agrupar 34"/>
              <p:cNvGrpSpPr/>
              <p:nvPr/>
            </p:nvGrpSpPr>
            <p:grpSpPr>
              <a:xfrm>
                <a:off x="65420" y="3091308"/>
                <a:ext cx="867680" cy="735981"/>
                <a:chOff x="6108709" y="8356981"/>
                <a:chExt cx="576270" cy="527324"/>
              </a:xfrm>
            </p:grpSpPr>
            <p:sp>
              <p:nvSpPr>
                <p:cNvPr id="36" name="Elipse 35"/>
                <p:cNvSpPr/>
                <p:nvPr/>
              </p:nvSpPr>
              <p:spPr>
                <a:xfrm>
                  <a:off x="6108709" y="8356981"/>
                  <a:ext cx="576270" cy="527324"/>
                </a:xfrm>
                <a:prstGeom prst="ellipse">
                  <a:avLst/>
                </a:prstGeom>
                <a:solidFill>
                  <a:srgbClr val="669900">
                    <a:alpha val="8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7" name="CaixaDeTexto 36"/>
                <p:cNvSpPr txBox="1"/>
                <p:nvPr/>
              </p:nvSpPr>
              <p:spPr>
                <a:xfrm>
                  <a:off x="6166365" y="8500398"/>
                  <a:ext cx="501426" cy="225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23%</a:t>
                  </a:r>
                </a:p>
              </p:txBody>
            </p:sp>
          </p:grpSp>
          <p:sp>
            <p:nvSpPr>
              <p:cNvPr id="51" name="CaixaDeTexto 50"/>
              <p:cNvSpPr txBox="1"/>
              <p:nvPr/>
            </p:nvSpPr>
            <p:spPr>
              <a:xfrm>
                <a:off x="977030" y="3262858"/>
                <a:ext cx="1367348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rgbClr val="669900"/>
                    </a:solidFill>
                  </a:rPr>
                  <a:t>PMV - Saúde</a:t>
                </a:r>
              </a:p>
            </p:txBody>
          </p:sp>
        </p:grpSp>
        <p:grpSp>
          <p:nvGrpSpPr>
            <p:cNvPr id="6" name="Agrupar 5"/>
            <p:cNvGrpSpPr/>
            <p:nvPr/>
          </p:nvGrpSpPr>
          <p:grpSpPr>
            <a:xfrm>
              <a:off x="-60753" y="4665724"/>
              <a:ext cx="2598656" cy="695312"/>
              <a:chOff x="-93325" y="3827706"/>
              <a:chExt cx="2598656" cy="695312"/>
            </a:xfrm>
          </p:grpSpPr>
          <p:grpSp>
            <p:nvGrpSpPr>
              <p:cNvPr id="47" name="Agrupar 46"/>
              <p:cNvGrpSpPr/>
              <p:nvPr/>
            </p:nvGrpSpPr>
            <p:grpSpPr>
              <a:xfrm>
                <a:off x="-93325" y="3827706"/>
                <a:ext cx="1170092" cy="695312"/>
                <a:chOff x="6005734" y="8288244"/>
                <a:chExt cx="777117" cy="498185"/>
              </a:xfrm>
            </p:grpSpPr>
            <p:sp>
              <p:nvSpPr>
                <p:cNvPr id="48" name="Elipse 47"/>
                <p:cNvSpPr/>
                <p:nvPr/>
              </p:nvSpPr>
              <p:spPr>
                <a:xfrm>
                  <a:off x="6054649" y="8288244"/>
                  <a:ext cx="597655" cy="498185"/>
                </a:xfrm>
                <a:prstGeom prst="ellipse">
                  <a:avLst/>
                </a:prstGeom>
                <a:solidFill>
                  <a:schemeClr val="accent4">
                    <a:lumMod val="75000"/>
                    <a:alpha val="8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9" name="CaixaDeTexto 48"/>
                <p:cNvSpPr txBox="1"/>
                <p:nvPr/>
              </p:nvSpPr>
              <p:spPr>
                <a:xfrm>
                  <a:off x="6005734" y="8453472"/>
                  <a:ext cx="777117" cy="225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8%</a:t>
                  </a:r>
                </a:p>
              </p:txBody>
            </p:sp>
          </p:grpSp>
          <p:sp>
            <p:nvSpPr>
              <p:cNvPr id="58" name="CaixaDeTexto 57"/>
              <p:cNvSpPr txBox="1"/>
              <p:nvPr/>
            </p:nvSpPr>
            <p:spPr>
              <a:xfrm>
                <a:off x="980728" y="4084864"/>
                <a:ext cx="1524603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chemeClr val="accent4">
                        <a:lumMod val="75000"/>
                      </a:schemeClr>
                    </a:solidFill>
                  </a:rPr>
                  <a:t>PMV – Saúde2</a:t>
                </a:r>
              </a:p>
            </p:txBody>
          </p:sp>
        </p:grpSp>
        <p:grpSp>
          <p:nvGrpSpPr>
            <p:cNvPr id="9" name="Agrupar 8"/>
            <p:cNvGrpSpPr/>
            <p:nvPr/>
          </p:nvGrpSpPr>
          <p:grpSpPr>
            <a:xfrm>
              <a:off x="-35635" y="6221482"/>
              <a:ext cx="2832851" cy="804007"/>
              <a:chOff x="-35632" y="5329258"/>
              <a:chExt cx="2832851" cy="804007"/>
            </a:xfrm>
          </p:grpSpPr>
          <p:grpSp>
            <p:nvGrpSpPr>
              <p:cNvPr id="41" name="Agrupar 40"/>
              <p:cNvGrpSpPr/>
              <p:nvPr/>
            </p:nvGrpSpPr>
            <p:grpSpPr>
              <a:xfrm>
                <a:off x="-35632" y="5329258"/>
                <a:ext cx="903645" cy="804007"/>
                <a:chOff x="6044058" y="8154692"/>
                <a:chExt cx="600157" cy="576064"/>
              </a:xfrm>
            </p:grpSpPr>
            <p:sp>
              <p:nvSpPr>
                <p:cNvPr id="42" name="Elipse 41"/>
                <p:cNvSpPr/>
                <p:nvPr/>
              </p:nvSpPr>
              <p:spPr>
                <a:xfrm>
                  <a:off x="6053701" y="8154692"/>
                  <a:ext cx="586845" cy="576064"/>
                </a:xfrm>
                <a:prstGeom prst="ellipse">
                  <a:avLst/>
                </a:prstGeom>
                <a:solidFill>
                  <a:srgbClr val="FF9933">
                    <a:alpha val="8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3" name="CaixaDeTexto 42"/>
                <p:cNvSpPr txBox="1"/>
                <p:nvPr/>
              </p:nvSpPr>
              <p:spPr>
                <a:xfrm>
                  <a:off x="6044058" y="8325152"/>
                  <a:ext cx="600157" cy="225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7%</a:t>
                  </a:r>
                </a:p>
              </p:txBody>
            </p:sp>
          </p:grpSp>
          <p:sp>
            <p:nvSpPr>
              <p:cNvPr id="59" name="CaixaDeTexto 58"/>
              <p:cNvSpPr txBox="1"/>
              <p:nvPr/>
            </p:nvSpPr>
            <p:spPr>
              <a:xfrm>
                <a:off x="978905" y="5452179"/>
                <a:ext cx="1818314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rgbClr val="FF9933"/>
                    </a:solidFill>
                  </a:rPr>
                  <a:t>PMV - Assistência</a:t>
                </a:r>
              </a:p>
            </p:txBody>
          </p:sp>
        </p:grpSp>
        <p:grpSp>
          <p:nvGrpSpPr>
            <p:cNvPr id="7" name="Agrupar 6"/>
            <p:cNvGrpSpPr/>
            <p:nvPr/>
          </p:nvGrpSpPr>
          <p:grpSpPr>
            <a:xfrm>
              <a:off x="-1342" y="5422496"/>
              <a:ext cx="2668054" cy="730684"/>
              <a:chOff x="-6899" y="4559546"/>
              <a:chExt cx="2668054" cy="730684"/>
            </a:xfrm>
          </p:grpSpPr>
          <p:grpSp>
            <p:nvGrpSpPr>
              <p:cNvPr id="44" name="Agrupar 43"/>
              <p:cNvGrpSpPr/>
              <p:nvPr/>
            </p:nvGrpSpPr>
            <p:grpSpPr>
              <a:xfrm>
                <a:off x="-6899" y="4559546"/>
                <a:ext cx="994883" cy="730684"/>
                <a:chOff x="6060679" y="8213783"/>
                <a:chExt cx="660752" cy="523529"/>
              </a:xfrm>
            </p:grpSpPr>
            <p:sp>
              <p:nvSpPr>
                <p:cNvPr id="45" name="Elipse 44"/>
                <p:cNvSpPr/>
                <p:nvPr/>
              </p:nvSpPr>
              <p:spPr>
                <a:xfrm>
                  <a:off x="6070136" y="8213783"/>
                  <a:ext cx="586844" cy="523529"/>
                </a:xfrm>
                <a:prstGeom prst="ellipse">
                  <a:avLst/>
                </a:prstGeom>
                <a:solidFill>
                  <a:srgbClr val="C00000">
                    <a:alpha val="8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6" name="CaixaDeTexto 45"/>
                <p:cNvSpPr txBox="1"/>
                <p:nvPr/>
              </p:nvSpPr>
              <p:spPr>
                <a:xfrm>
                  <a:off x="6060679" y="8345891"/>
                  <a:ext cx="660752" cy="225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20%</a:t>
                  </a:r>
                </a:p>
              </p:txBody>
            </p:sp>
          </p:grpSp>
          <p:sp>
            <p:nvSpPr>
              <p:cNvPr id="60" name="CaixaDeTexto 59"/>
              <p:cNvSpPr txBox="1"/>
              <p:nvPr/>
            </p:nvSpPr>
            <p:spPr>
              <a:xfrm>
                <a:off x="991441" y="4735997"/>
                <a:ext cx="1669714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rgbClr val="C00000"/>
                    </a:solidFill>
                  </a:rPr>
                  <a:t>PMV - Educação</a:t>
                </a:r>
              </a:p>
            </p:txBody>
          </p:sp>
        </p:grpSp>
        <p:grpSp>
          <p:nvGrpSpPr>
            <p:cNvPr id="22" name="Agrupar 21"/>
            <p:cNvGrpSpPr/>
            <p:nvPr/>
          </p:nvGrpSpPr>
          <p:grpSpPr>
            <a:xfrm>
              <a:off x="-116897" y="3145284"/>
              <a:ext cx="3391213" cy="735981"/>
              <a:chOff x="-138278" y="8258160"/>
              <a:chExt cx="3391213" cy="735981"/>
            </a:xfrm>
          </p:grpSpPr>
          <p:grpSp>
            <p:nvGrpSpPr>
              <p:cNvPr id="52" name="Agrupar 51"/>
              <p:cNvGrpSpPr/>
              <p:nvPr/>
            </p:nvGrpSpPr>
            <p:grpSpPr>
              <a:xfrm>
                <a:off x="-138278" y="8258160"/>
                <a:ext cx="1253290" cy="735981"/>
                <a:chOff x="5975879" y="8429074"/>
                <a:chExt cx="832373" cy="527323"/>
              </a:xfrm>
            </p:grpSpPr>
            <p:sp>
              <p:nvSpPr>
                <p:cNvPr id="53" name="Elipse 52"/>
                <p:cNvSpPr/>
                <p:nvPr/>
              </p:nvSpPr>
              <p:spPr>
                <a:xfrm>
                  <a:off x="6095926" y="8429074"/>
                  <a:ext cx="552999" cy="527323"/>
                </a:xfrm>
                <a:prstGeom prst="ellipse">
                  <a:avLst/>
                </a:prstGeom>
                <a:solidFill>
                  <a:srgbClr val="FFC000">
                    <a:alpha val="8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54" name="CaixaDeTexto 53"/>
                <p:cNvSpPr txBox="1"/>
                <p:nvPr/>
              </p:nvSpPr>
              <p:spPr>
                <a:xfrm>
                  <a:off x="5975879" y="8616340"/>
                  <a:ext cx="832373" cy="2258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0,5%</a:t>
                  </a:r>
                </a:p>
              </p:txBody>
            </p:sp>
          </p:grpSp>
          <p:sp>
            <p:nvSpPr>
              <p:cNvPr id="61" name="CaixaDeTexto 60"/>
              <p:cNvSpPr txBox="1"/>
              <p:nvPr/>
            </p:nvSpPr>
            <p:spPr>
              <a:xfrm>
                <a:off x="991439" y="8444345"/>
                <a:ext cx="2261496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rgbClr val="FFCC00"/>
                    </a:solidFill>
                  </a:rPr>
                  <a:t>PMV – Doações Sócios</a:t>
                </a:r>
              </a:p>
            </p:txBody>
          </p:sp>
        </p:grpSp>
        <p:grpSp>
          <p:nvGrpSpPr>
            <p:cNvPr id="10" name="Agrupar 9"/>
            <p:cNvGrpSpPr/>
            <p:nvPr/>
          </p:nvGrpSpPr>
          <p:grpSpPr>
            <a:xfrm>
              <a:off x="-61298" y="7057398"/>
              <a:ext cx="2529061" cy="796511"/>
              <a:chOff x="-61297" y="6129351"/>
              <a:chExt cx="2529061" cy="796511"/>
            </a:xfrm>
          </p:grpSpPr>
          <p:grpSp>
            <p:nvGrpSpPr>
              <p:cNvPr id="38" name="Agrupar 37"/>
              <p:cNvGrpSpPr/>
              <p:nvPr/>
            </p:nvGrpSpPr>
            <p:grpSpPr>
              <a:xfrm>
                <a:off x="-61297" y="6129351"/>
                <a:ext cx="1031992" cy="796511"/>
                <a:chOff x="6027006" y="8129128"/>
                <a:chExt cx="685398" cy="570693"/>
              </a:xfrm>
            </p:grpSpPr>
            <p:sp>
              <p:nvSpPr>
                <p:cNvPr id="39" name="Elipse 38"/>
                <p:cNvSpPr/>
                <p:nvPr/>
              </p:nvSpPr>
              <p:spPr>
                <a:xfrm>
                  <a:off x="6073338" y="8129128"/>
                  <a:ext cx="567201" cy="570693"/>
                </a:xfrm>
                <a:prstGeom prst="ellipse">
                  <a:avLst/>
                </a:prstGeom>
                <a:solidFill>
                  <a:srgbClr val="385D8A">
                    <a:alpha val="8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0" name="CaixaDeTexto 39"/>
                <p:cNvSpPr txBox="1"/>
                <p:nvPr/>
              </p:nvSpPr>
              <p:spPr>
                <a:xfrm>
                  <a:off x="6027006" y="8278811"/>
                  <a:ext cx="685398" cy="225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0,5%</a:t>
                  </a:r>
                </a:p>
              </p:txBody>
            </p:sp>
          </p:grpSp>
          <p:sp>
            <p:nvSpPr>
              <p:cNvPr id="62" name="CaixaDeTexto 61"/>
              <p:cNvSpPr txBox="1"/>
              <p:nvPr/>
            </p:nvSpPr>
            <p:spPr>
              <a:xfrm>
                <a:off x="947457" y="6310847"/>
                <a:ext cx="1520307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chemeClr val="accent1">
                        <a:lumMod val="75000"/>
                      </a:schemeClr>
                    </a:solidFill>
                  </a:rPr>
                  <a:t>PMV - Eventos</a:t>
                </a:r>
              </a:p>
            </p:txBody>
          </p:sp>
        </p:grpSp>
        <p:grpSp>
          <p:nvGrpSpPr>
            <p:cNvPr id="14" name="Agrupar 13"/>
            <p:cNvGrpSpPr/>
            <p:nvPr/>
          </p:nvGrpSpPr>
          <p:grpSpPr>
            <a:xfrm>
              <a:off x="-91363" y="8693659"/>
              <a:ext cx="3299532" cy="754059"/>
              <a:chOff x="-91363" y="7769963"/>
              <a:chExt cx="3299532" cy="754059"/>
            </a:xfrm>
          </p:grpSpPr>
          <p:grpSp>
            <p:nvGrpSpPr>
              <p:cNvPr id="55" name="Agrupar 54"/>
              <p:cNvGrpSpPr/>
              <p:nvPr/>
            </p:nvGrpSpPr>
            <p:grpSpPr>
              <a:xfrm>
                <a:off x="-91363" y="7769963"/>
                <a:ext cx="1004138" cy="754059"/>
                <a:chOff x="6007041" y="8689883"/>
                <a:chExt cx="666899" cy="540277"/>
              </a:xfrm>
            </p:grpSpPr>
            <p:sp>
              <p:nvSpPr>
                <p:cNvPr id="56" name="Elipse 55"/>
                <p:cNvSpPr/>
                <p:nvPr/>
              </p:nvSpPr>
              <p:spPr>
                <a:xfrm>
                  <a:off x="6079881" y="8689883"/>
                  <a:ext cx="533042" cy="540277"/>
                </a:xfrm>
                <a:prstGeom prst="ellipse">
                  <a:avLst/>
                </a:prstGeom>
                <a:solidFill>
                  <a:schemeClr val="accent5">
                    <a:lumMod val="75000"/>
                    <a:alpha val="8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57" name="CaixaDeTexto 56"/>
                <p:cNvSpPr txBox="1"/>
                <p:nvPr/>
              </p:nvSpPr>
              <p:spPr>
                <a:xfrm>
                  <a:off x="6007041" y="8837416"/>
                  <a:ext cx="666899" cy="225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5%</a:t>
                  </a:r>
                </a:p>
              </p:txBody>
            </p:sp>
          </p:grpSp>
          <p:sp>
            <p:nvSpPr>
              <p:cNvPr id="63" name="CaixaDeTexto 62"/>
              <p:cNvSpPr txBox="1"/>
              <p:nvPr/>
            </p:nvSpPr>
            <p:spPr>
              <a:xfrm>
                <a:off x="945365" y="7963608"/>
                <a:ext cx="2262804" cy="315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chemeClr val="accent5">
                        <a:lumMod val="75000"/>
                      </a:schemeClr>
                    </a:solidFill>
                  </a:rPr>
                  <a:t>PMV – Doações Gerais</a:t>
                </a:r>
              </a:p>
            </p:txBody>
          </p:sp>
        </p:grpSp>
      </p:grpSp>
      <p:sp>
        <p:nvSpPr>
          <p:cNvPr id="64" name="Elipse 63">
            <a:extLst>
              <a:ext uri="{FF2B5EF4-FFF2-40B4-BE49-F238E27FC236}">
                <a16:creationId xmlns:a16="http://schemas.microsoft.com/office/drawing/2014/main" id="{FA26ED84-5555-49CF-B5E2-DB19094C4999}"/>
              </a:ext>
            </a:extLst>
          </p:cNvPr>
          <p:cNvSpPr/>
          <p:nvPr/>
        </p:nvSpPr>
        <p:spPr>
          <a:xfrm>
            <a:off x="-24798" y="7308304"/>
            <a:ext cx="879264" cy="920590"/>
          </a:xfrm>
          <a:prstGeom prst="ellipse">
            <a:avLst/>
          </a:prstGeom>
          <a:solidFill>
            <a:schemeClr val="accent2">
              <a:lumMod val="75000"/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B915B686-F0CC-485F-BE65-342A1F5DE66E}"/>
              </a:ext>
            </a:extLst>
          </p:cNvPr>
          <p:cNvSpPr txBox="1"/>
          <p:nvPr/>
        </p:nvSpPr>
        <p:spPr>
          <a:xfrm>
            <a:off x="-61630" y="7525992"/>
            <a:ext cx="103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36%</a:t>
            </a: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C25E6332-CFF5-44C9-8D77-48436CDBB896}"/>
              </a:ext>
            </a:extLst>
          </p:cNvPr>
          <p:cNvSpPr txBox="1"/>
          <p:nvPr/>
        </p:nvSpPr>
        <p:spPr>
          <a:xfrm>
            <a:off x="1001749" y="7529434"/>
            <a:ext cx="2395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PMV – Vendas Serviços</a:t>
            </a:r>
          </a:p>
        </p:txBody>
      </p:sp>
    </p:spTree>
    <p:extLst>
      <p:ext uri="{BB962C8B-B14F-4D97-AF65-F5344CB8AC3E}">
        <p14:creationId xmlns:p14="http://schemas.microsoft.com/office/powerpoint/2010/main" val="420097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/>
        </p:nvGrpSpPr>
        <p:grpSpPr>
          <a:xfrm>
            <a:off x="51725" y="27665"/>
            <a:ext cx="6664889" cy="1341016"/>
            <a:chOff x="0" y="0"/>
            <a:chExt cx="6664889" cy="1341016"/>
          </a:xfrm>
        </p:grpSpPr>
        <p:sp>
          <p:nvSpPr>
            <p:cNvPr id="8" name="Retângulo 7"/>
            <p:cNvSpPr/>
            <p:nvPr/>
          </p:nvSpPr>
          <p:spPr>
            <a:xfrm>
              <a:off x="0" y="0"/>
              <a:ext cx="6381328" cy="1331640"/>
            </a:xfrm>
            <a:prstGeom prst="rect">
              <a:avLst/>
            </a:prstGeom>
            <a:solidFill>
              <a:srgbClr val="FF0000">
                <a:alpha val="6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/>
            <p:cNvGrpSpPr/>
            <p:nvPr/>
          </p:nvGrpSpPr>
          <p:grpSpPr>
            <a:xfrm>
              <a:off x="3654121" y="0"/>
              <a:ext cx="3010768" cy="1341016"/>
              <a:chOff x="3501008" y="-9376"/>
              <a:chExt cx="3356992" cy="1341016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4725144" y="0"/>
                <a:ext cx="2132856" cy="1331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Triângulo Retângulo 11"/>
              <p:cNvSpPr/>
              <p:nvPr/>
            </p:nvSpPr>
            <p:spPr>
              <a:xfrm rot="16200000">
                <a:off x="3442568" y="49064"/>
                <a:ext cx="1341016" cy="122413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3" name="Agrupar 2"/>
          <p:cNvGrpSpPr/>
          <p:nvPr/>
        </p:nvGrpSpPr>
        <p:grpSpPr>
          <a:xfrm>
            <a:off x="4341020" y="183967"/>
            <a:ext cx="2119135" cy="1708478"/>
            <a:chOff x="4341020" y="183967"/>
            <a:chExt cx="2119135" cy="1708478"/>
          </a:xfrm>
        </p:grpSpPr>
        <p:sp>
          <p:nvSpPr>
            <p:cNvPr id="16" name="Retângulo 15"/>
            <p:cNvSpPr/>
            <p:nvPr/>
          </p:nvSpPr>
          <p:spPr>
            <a:xfrm rot="18606806">
              <a:off x="5336774" y="769063"/>
              <a:ext cx="1157124" cy="1089639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 rot="18606806">
              <a:off x="5190700" y="197103"/>
              <a:ext cx="531140" cy="504867"/>
            </a:xfrm>
            <a:prstGeom prst="rect">
              <a:avLst/>
            </a:prstGeom>
            <a:solidFill>
              <a:srgbClr val="00DB50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 rot="18606806">
              <a:off x="4359766" y="551556"/>
              <a:ext cx="768541" cy="80603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882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24687" y="-7878"/>
            <a:ext cx="6172200" cy="1524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/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1080091" y="-137407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bg1"/>
                </a:solidFill>
              </a:rPr>
              <a:t>Gestão </a:t>
            </a:r>
          </a:p>
          <a:p>
            <a:r>
              <a:rPr lang="pt-BR" b="1" dirty="0">
                <a:solidFill>
                  <a:schemeClr val="bg1"/>
                </a:solidFill>
              </a:rPr>
              <a:t>Financeira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09734" y="2123833"/>
            <a:ext cx="5287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dirty="0">
                <a:latin typeface="Arial Black" panose="020B0A04020102020204" pitchFamily="34" charset="0"/>
              </a:rPr>
              <a:t>Despesas – R$ 256.642,28</a:t>
            </a:r>
          </a:p>
        </p:txBody>
      </p:sp>
      <p:graphicFrame>
        <p:nvGraphicFramePr>
          <p:cNvPr id="31" name="Gráfico 30"/>
          <p:cNvGraphicFramePr/>
          <p:nvPr>
            <p:extLst/>
          </p:nvPr>
        </p:nvGraphicFramePr>
        <p:xfrm>
          <a:off x="2446500" y="4055277"/>
          <a:ext cx="4890935" cy="3671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2" name="Agrupar 31"/>
          <p:cNvGrpSpPr/>
          <p:nvPr/>
        </p:nvGrpSpPr>
        <p:grpSpPr>
          <a:xfrm>
            <a:off x="6095926" y="8429074"/>
            <a:ext cx="620688" cy="576064"/>
            <a:chOff x="6095926" y="8429074"/>
            <a:chExt cx="620688" cy="576064"/>
          </a:xfrm>
        </p:grpSpPr>
        <p:sp>
          <p:nvSpPr>
            <p:cNvPr id="33" name="Elipse 32"/>
            <p:cNvSpPr/>
            <p:nvPr/>
          </p:nvSpPr>
          <p:spPr>
            <a:xfrm>
              <a:off x="6095926" y="8429074"/>
              <a:ext cx="620688" cy="576064"/>
            </a:xfrm>
            <a:prstGeom prst="ellipse">
              <a:avLst/>
            </a:prstGeom>
            <a:solidFill>
              <a:srgbClr val="FF0000">
                <a:alpha val="8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6155557" y="8555880"/>
              <a:ext cx="5014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5" name="Agrupar 4"/>
          <p:cNvGrpSpPr/>
          <p:nvPr/>
        </p:nvGrpSpPr>
        <p:grpSpPr>
          <a:xfrm>
            <a:off x="153611" y="4200740"/>
            <a:ext cx="2773579" cy="804007"/>
            <a:chOff x="7984" y="3191929"/>
            <a:chExt cx="2773579" cy="804007"/>
          </a:xfrm>
        </p:grpSpPr>
        <p:grpSp>
          <p:nvGrpSpPr>
            <p:cNvPr id="35" name="Agrupar 34"/>
            <p:cNvGrpSpPr/>
            <p:nvPr/>
          </p:nvGrpSpPr>
          <p:grpSpPr>
            <a:xfrm>
              <a:off x="7984" y="3191929"/>
              <a:ext cx="1035184" cy="804007"/>
              <a:chOff x="6070564" y="8429074"/>
              <a:chExt cx="687518" cy="576064"/>
            </a:xfrm>
          </p:grpSpPr>
          <p:sp>
            <p:nvSpPr>
              <p:cNvPr id="36" name="Elipse 35"/>
              <p:cNvSpPr/>
              <p:nvPr/>
            </p:nvSpPr>
            <p:spPr>
              <a:xfrm>
                <a:off x="6095926" y="8429074"/>
                <a:ext cx="620688" cy="576064"/>
              </a:xfrm>
              <a:prstGeom prst="ellipse">
                <a:avLst/>
              </a:prstGeom>
              <a:solidFill>
                <a:srgbClr val="669900">
                  <a:alpha val="8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6070564" y="8562869"/>
                <a:ext cx="687518" cy="27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9%</a:t>
                </a:r>
              </a:p>
            </p:txBody>
          </p:sp>
        </p:grpSp>
        <p:sp>
          <p:nvSpPr>
            <p:cNvPr id="51" name="CaixaDeTexto 50"/>
            <p:cNvSpPr txBox="1"/>
            <p:nvPr/>
          </p:nvSpPr>
          <p:spPr>
            <a:xfrm>
              <a:off x="977030" y="3262858"/>
              <a:ext cx="18045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>
                  <a:solidFill>
                    <a:srgbClr val="669900"/>
                  </a:solidFill>
                </a:rPr>
                <a:t>Manutenção</a:t>
              </a:r>
            </a:p>
          </p:txBody>
        </p:sp>
      </p:grpSp>
      <p:grpSp>
        <p:nvGrpSpPr>
          <p:cNvPr id="22" name="Agrupar 21"/>
          <p:cNvGrpSpPr/>
          <p:nvPr/>
        </p:nvGrpSpPr>
        <p:grpSpPr>
          <a:xfrm>
            <a:off x="48017" y="3347534"/>
            <a:ext cx="3777144" cy="804007"/>
            <a:chOff x="-113435" y="8258138"/>
            <a:chExt cx="3777144" cy="804007"/>
          </a:xfrm>
        </p:grpSpPr>
        <p:grpSp>
          <p:nvGrpSpPr>
            <p:cNvPr id="52" name="Agrupar 51"/>
            <p:cNvGrpSpPr/>
            <p:nvPr/>
          </p:nvGrpSpPr>
          <p:grpSpPr>
            <a:xfrm>
              <a:off x="-113435" y="8258138"/>
              <a:ext cx="1268748" cy="804007"/>
              <a:chOff x="5992382" y="8429074"/>
              <a:chExt cx="842640" cy="576064"/>
            </a:xfrm>
          </p:grpSpPr>
          <p:sp>
            <p:nvSpPr>
              <p:cNvPr id="53" name="Elipse 52"/>
              <p:cNvSpPr/>
              <p:nvPr/>
            </p:nvSpPr>
            <p:spPr>
              <a:xfrm>
                <a:off x="6095926" y="8429074"/>
                <a:ext cx="620688" cy="576064"/>
              </a:xfrm>
              <a:prstGeom prst="ellipse">
                <a:avLst/>
              </a:prstGeom>
              <a:solidFill>
                <a:srgbClr val="FFC000">
                  <a:alpha val="8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4" name="CaixaDeTexto 53"/>
              <p:cNvSpPr txBox="1"/>
              <p:nvPr/>
            </p:nvSpPr>
            <p:spPr>
              <a:xfrm>
                <a:off x="5992382" y="8579281"/>
                <a:ext cx="842640" cy="27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91%</a:t>
                </a:r>
              </a:p>
            </p:txBody>
          </p:sp>
        </p:grpSp>
        <p:sp>
          <p:nvSpPr>
            <p:cNvPr id="61" name="CaixaDeTexto 60"/>
            <p:cNvSpPr txBox="1"/>
            <p:nvPr/>
          </p:nvSpPr>
          <p:spPr>
            <a:xfrm>
              <a:off x="991439" y="8444345"/>
              <a:ext cx="26722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>
                  <a:solidFill>
                    <a:srgbClr val="FFCC00"/>
                  </a:solidFill>
                </a:rPr>
                <a:t>Recursos Humanos </a:t>
              </a:r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48017" y="8555880"/>
            <a:ext cx="5748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/>
              <a:t>* Provisionamento de folha de pagamento de fevereiro/pagamento em março; 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359C3E5F-606D-4452-AF54-8DCBC1FE798A}"/>
              </a:ext>
            </a:extLst>
          </p:cNvPr>
          <p:cNvGrpSpPr/>
          <p:nvPr/>
        </p:nvGrpSpPr>
        <p:grpSpPr>
          <a:xfrm>
            <a:off x="153610" y="5122493"/>
            <a:ext cx="2181304" cy="804007"/>
            <a:chOff x="-23245" y="3191929"/>
            <a:chExt cx="2181304" cy="804007"/>
          </a:xfrm>
        </p:grpSpPr>
        <p:grpSp>
          <p:nvGrpSpPr>
            <p:cNvPr id="30" name="Agrupar 29">
              <a:extLst>
                <a:ext uri="{FF2B5EF4-FFF2-40B4-BE49-F238E27FC236}">
                  <a16:creationId xmlns:a16="http://schemas.microsoft.com/office/drawing/2014/main" id="{D59E8231-82EE-416C-B6F8-EE21450796DE}"/>
                </a:ext>
              </a:extLst>
            </p:cNvPr>
            <p:cNvGrpSpPr/>
            <p:nvPr/>
          </p:nvGrpSpPr>
          <p:grpSpPr>
            <a:xfrm>
              <a:off x="-23245" y="3191929"/>
              <a:ext cx="1035184" cy="804007"/>
              <a:chOff x="6049823" y="8429074"/>
              <a:chExt cx="687518" cy="576064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D91775BB-F8D6-41D4-B43D-E62E5A79407E}"/>
                  </a:ext>
                </a:extLst>
              </p:cNvPr>
              <p:cNvSpPr/>
              <p:nvPr/>
            </p:nvSpPr>
            <p:spPr>
              <a:xfrm>
                <a:off x="6095926" y="8429074"/>
                <a:ext cx="620688" cy="576064"/>
              </a:xfrm>
              <a:prstGeom prst="ellipse">
                <a:avLst/>
              </a:prstGeom>
              <a:solidFill>
                <a:srgbClr val="7030A0">
                  <a:alpha val="8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ECCAEC3E-14CB-45DA-9021-FF764D36B6E9}"/>
                  </a:ext>
                </a:extLst>
              </p:cNvPr>
              <p:cNvSpPr txBox="1"/>
              <p:nvPr/>
            </p:nvSpPr>
            <p:spPr>
              <a:xfrm>
                <a:off x="6049823" y="8542648"/>
                <a:ext cx="687518" cy="27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0%</a:t>
                </a:r>
              </a:p>
            </p:txBody>
          </p:sp>
        </p:grp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1A8AC076-E2A2-472E-A760-5A0681FCB199}"/>
                </a:ext>
              </a:extLst>
            </p:cNvPr>
            <p:cNvSpPr txBox="1"/>
            <p:nvPr/>
          </p:nvSpPr>
          <p:spPr>
            <a:xfrm>
              <a:off x="977030" y="3262858"/>
              <a:ext cx="11810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>
                  <a:solidFill>
                    <a:srgbClr val="7030A0"/>
                  </a:solidFill>
                </a:rPr>
                <a:t>Eventos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8868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9493</TotalTime>
  <Words>451</Words>
  <Application>Microsoft Office PowerPoint</Application>
  <PresentationFormat>Apresentação na tela (4:3)</PresentationFormat>
  <Paragraphs>161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Albertus Medium</vt:lpstr>
      <vt:lpstr>Arial</vt:lpstr>
      <vt:lpstr>Arial Black</vt:lpstr>
      <vt:lpstr>Balloon Extra</vt:lpstr>
      <vt:lpstr>Calibri</vt:lpstr>
      <vt:lpstr>Times New Roman</vt:lpstr>
      <vt:lpstr>Wingdings</vt:lpstr>
      <vt:lpstr>Tema do Office</vt:lpstr>
      <vt:lpstr> </vt:lpstr>
      <vt:lpstr>Atividades  Gerais</vt:lpstr>
      <vt:lpstr>Dados  Gerais</vt:lpstr>
      <vt:lpstr>Dados  Gerais</vt:lpstr>
      <vt:lpstr>Dados  Gerais</vt:lpstr>
      <vt:lpstr>Dados  Gerais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Sala 15</dc:creator>
  <cp:lastModifiedBy>Sala 15</cp:lastModifiedBy>
  <cp:revision>713</cp:revision>
  <cp:lastPrinted>2019-06-17T18:37:38Z</cp:lastPrinted>
  <dcterms:created xsi:type="dcterms:W3CDTF">2019-02-01T15:22:52Z</dcterms:created>
  <dcterms:modified xsi:type="dcterms:W3CDTF">2021-12-21T19:33:09Z</dcterms:modified>
</cp:coreProperties>
</file>