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86" r:id="rId5"/>
    <p:sldId id="282" r:id="rId6"/>
    <p:sldId id="287" r:id="rId7"/>
    <p:sldId id="284" r:id="rId8"/>
    <p:sldId id="288" r:id="rId9"/>
    <p:sldId id="289" r:id="rId10"/>
    <p:sldId id="281" r:id="rId11"/>
  </p:sldIdLst>
  <p:sldSz cx="7556500" cy="10693400"/>
  <p:notesSz cx="6858000" cy="9144000"/>
  <p:embeddedFontLst>
    <p:embeddedFont>
      <p:font typeface="Aileron Regular Bold" panose="020B0604020202020204" charset="0"/>
      <p:regular r:id="rId12"/>
    </p:embeddedFont>
    <p:embeddedFont>
      <p:font typeface="Aileron Heavy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bril Fatface" panose="020B0604020202020204" charset="0"/>
      <p:regular r:id="rId18"/>
    </p:embeddedFont>
    <p:embeddedFont>
      <p:font typeface="Aileron Regul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26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RECEITAS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3A5-446D-BDA8-E217CC56B8D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3A5-446D-BDA8-E217CC56B8D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3A5-446D-BDA8-E217CC56B8D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3A5-446D-BDA8-E217CC56B8D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D3A5-446D-BDA8-E217CC56B8D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3A5-446D-BDA8-E217CC56B8D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3A5-446D-BDA8-E217CC56B8D0}"/>
              </c:ext>
            </c:extLst>
          </c:dPt>
          <c:dLbls>
            <c:dLbl>
              <c:idx val="0"/>
              <c:layout>
                <c:manualLayout>
                  <c:x val="-2.2823394054999793E-2"/>
                  <c:y val="0.125265542803726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A5-446D-BDA8-E217CC56B8D0}"/>
                </c:ext>
              </c:extLst>
            </c:dLbl>
            <c:dLbl>
              <c:idx val="1"/>
              <c:layout>
                <c:manualLayout>
                  <c:x val="-0.16675879484433337"/>
                  <c:y val="0.153038936739678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A5-446D-BDA8-E217CC56B8D0}"/>
                </c:ext>
              </c:extLst>
            </c:dLbl>
            <c:dLbl>
              <c:idx val="2"/>
              <c:layout>
                <c:manualLayout>
                  <c:x val="-0.14808679308055409"/>
                  <c:y val="-0.131725143872335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A5-446D-BDA8-E217CC56B8D0}"/>
                </c:ext>
              </c:extLst>
            </c:dLbl>
            <c:dLbl>
              <c:idx val="3"/>
              <c:layout>
                <c:manualLayout>
                  <c:x val="0.11926644355634969"/>
                  <c:y val="-0.138075834250777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A5-446D-BDA8-E217CC56B8D0}"/>
                </c:ext>
              </c:extLst>
            </c:dLbl>
            <c:dLbl>
              <c:idx val="4"/>
              <c:layout>
                <c:manualLayout>
                  <c:x val="0.12687181540768666"/>
                  <c:y val="1.71305128189779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A5-446D-BDA8-E217CC56B8D0}"/>
                </c:ext>
              </c:extLst>
            </c:dLbl>
            <c:dLbl>
              <c:idx val="5"/>
              <c:layout>
                <c:manualLayout>
                  <c:x val="0.16301354290828515"/>
                  <c:y val="3.28354051426576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A5-446D-BDA8-E217CC56B8D0}"/>
                </c:ext>
              </c:extLst>
            </c:dLbl>
            <c:dLbl>
              <c:idx val="6"/>
              <c:layout>
                <c:manualLayout>
                  <c:x val="0.14379618291587601"/>
                  <c:y val="0.135089987822733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A5-446D-BDA8-E217CC56B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Planilha1!$A$2:$A$8</c:f>
              <c:strCache>
                <c:ptCount val="7"/>
                <c:pt idx="0">
                  <c:v>Doações PF e PJ</c:v>
                </c:pt>
                <c:pt idx="1">
                  <c:v>PMV Saúde 12/2018</c:v>
                </c:pt>
                <c:pt idx="2">
                  <c:v>PMV Saúde 42/2020</c:v>
                </c:pt>
                <c:pt idx="3">
                  <c:v>PMV Educação</c:v>
                </c:pt>
                <c:pt idx="4">
                  <c:v>PMV Assistência</c:v>
                </c:pt>
                <c:pt idx="5">
                  <c:v>Eventos </c:v>
                </c:pt>
                <c:pt idx="6">
                  <c:v>Clinica</c:v>
                </c:pt>
              </c:strCache>
            </c:strRef>
          </c:cat>
          <c:val>
            <c:numRef>
              <c:f>Planilha1!$B$2:$B$8</c:f>
              <c:numCache>
                <c:formatCode>#,##0.00</c:formatCode>
                <c:ptCount val="7"/>
                <c:pt idx="0">
                  <c:v>5809.96</c:v>
                </c:pt>
                <c:pt idx="1">
                  <c:v>82000</c:v>
                </c:pt>
                <c:pt idx="2">
                  <c:v>27088.95</c:v>
                </c:pt>
                <c:pt idx="3">
                  <c:v>70000</c:v>
                </c:pt>
                <c:pt idx="4">
                  <c:v>22800</c:v>
                </c:pt>
                <c:pt idx="5">
                  <c:v>203.77</c:v>
                </c:pt>
                <c:pt idx="6">
                  <c:v>58909.2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5-446D-BDA8-E217CC56B8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DESPESAS ADMINISTRATIVAS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891-42E9-8ACB-FE9073B8120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891-42E9-8ACB-FE9073B8120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FC1-4458-A32C-1E7F7E3C4945}"/>
              </c:ext>
            </c:extLst>
          </c:dPt>
          <c:dLbls>
            <c:dLbl>
              <c:idx val="2"/>
              <c:layout>
                <c:manualLayout>
                  <c:x val="1.9532701945653888E-2"/>
                  <c:y val="6.4942990388916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1-4458-A32C-1E7F7E3C4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0">
                  <c:v>RH</c:v>
                </c:pt>
                <c:pt idx="1">
                  <c:v>MANUTENÇÃO</c:v>
                </c:pt>
                <c:pt idx="2">
                  <c:v>EVENTOS</c:v>
                </c:pt>
              </c:strCache>
              <c:extLst/>
            </c:strRef>
          </c:cat>
          <c:val>
            <c:numRef>
              <c:f>Planilha1!$B$2:$B$5</c:f>
              <c:numCache>
                <c:formatCode>#,##0.00</c:formatCode>
                <c:ptCount val="3"/>
                <c:pt idx="0">
                  <c:v>256064.07</c:v>
                </c:pt>
                <c:pt idx="1">
                  <c:v>12323.18</c:v>
                </c:pt>
                <c:pt idx="2">
                  <c:v>1021.8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FC1-4458-A32C-1E7F7E3C49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4630" y="9936000"/>
            <a:ext cx="5504213" cy="905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7951" y="0"/>
            <a:ext cx="7666794" cy="3931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2195245" cy="10841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407" y="6861646"/>
            <a:ext cx="546024" cy="473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265223" y="173526"/>
            <a:ext cx="1495149" cy="19821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2944" y="343921"/>
            <a:ext cx="543429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</a:pPr>
            <a:r>
              <a:rPr lang="en-US" sz="6500" dirty="0" err="1" smtClean="0">
                <a:solidFill>
                  <a:srgbClr val="FFFFFF"/>
                </a:solidFill>
                <a:latin typeface="Aileron Heavy"/>
              </a:rPr>
              <a:t>Relatório</a:t>
            </a:r>
            <a:r>
              <a:rPr lang="en-US" sz="6500" dirty="0" smtClean="0">
                <a:solidFill>
                  <a:srgbClr val="FFFFFF"/>
                </a:solidFill>
                <a:latin typeface="Aileron Heavy"/>
              </a:rPr>
              <a:t> Mensal</a:t>
            </a:r>
          </a:p>
          <a:p>
            <a:pPr algn="ctr">
              <a:lnSpc>
                <a:spcPts val="6578"/>
              </a:lnSpc>
            </a:pPr>
            <a:r>
              <a:rPr lang="en-US" sz="6500" dirty="0" smtClean="0">
                <a:solidFill>
                  <a:srgbClr val="FFFFFF"/>
                </a:solidFill>
                <a:latin typeface="Aileron Heavy"/>
              </a:rPr>
              <a:t>Janeiro</a:t>
            </a:r>
            <a:endParaRPr lang="en-US" sz="6500" dirty="0">
              <a:solidFill>
                <a:srgbClr val="FFFFFF"/>
              </a:solidFill>
              <a:latin typeface="Aileron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0" y="2353890"/>
            <a:ext cx="1923651" cy="8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4"/>
              </a:lnSpc>
            </a:pPr>
            <a:r>
              <a:rPr lang="en-US" sz="5500" b="1" spc="384" dirty="0" smtClean="0">
                <a:solidFill>
                  <a:srgbClr val="FFFFFF"/>
                </a:solidFill>
                <a:latin typeface="Aileron Regular"/>
              </a:rPr>
              <a:t>2022 </a:t>
            </a:r>
            <a:r>
              <a:rPr lang="en-US" sz="4802" b="1" spc="384" dirty="0" smtClean="0">
                <a:solidFill>
                  <a:srgbClr val="FFFFFF"/>
                </a:solidFill>
                <a:latin typeface="Aileron Regular"/>
              </a:rPr>
              <a:t> </a:t>
            </a:r>
            <a:endParaRPr lang="en-US" sz="4802" b="1" spc="384" dirty="0">
              <a:solidFill>
                <a:srgbClr val="FFFFFF"/>
              </a:solidFill>
              <a:latin typeface="Aileron Regular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8889" t="12667" r="44444" b="9111"/>
          <a:stretch/>
        </p:blipFill>
        <p:spPr>
          <a:xfrm>
            <a:off x="-107953" y="3682912"/>
            <a:ext cx="7664453" cy="715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47059"/>
            <a:ext cx="7655356" cy="26623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6348" r="26631" b="6067"/>
          <a:stretch>
            <a:fillRect/>
          </a:stretch>
        </p:blipFill>
        <p:spPr>
          <a:xfrm>
            <a:off x="1949450" y="2755900"/>
            <a:ext cx="3299767" cy="49440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06495" y="50195"/>
            <a:ext cx="418649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FFFF"/>
                </a:solidFill>
                <a:latin typeface="Abril Fatface"/>
              </a:rPr>
              <a:t>Contato</a:t>
            </a:r>
            <a:endParaRPr lang="en-US" sz="6000" dirty="0">
              <a:solidFill>
                <a:srgbClr val="FFFFFF"/>
              </a:solidFill>
              <a:latin typeface="Abril Fatfa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3500" y="8318500"/>
            <a:ext cx="7560000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Centro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Especialidades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Integradas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Vinhedo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Avenida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Páscoa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Zanetti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Trevisan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, 479 –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Jardim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Itália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Vinhedo/SP www.ceivi.org.br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ceivi@ceivi.org.br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Instagram: @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ceivioficial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Facebook: CEIVI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Telefone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: (19) 3826- 7555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Atividades</a:t>
            </a: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1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552" y="1308100"/>
            <a:ext cx="7083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Reuniões realizadas </a:t>
            </a:r>
            <a:r>
              <a:rPr lang="pt-BR" sz="2000" dirty="0" smtClean="0">
                <a:solidFill>
                  <a:schemeClr val="tx2"/>
                </a:solidFill>
              </a:rPr>
              <a:t>– 28</a:t>
            </a:r>
            <a:endParaRPr lang="pt-BR" sz="2000" dirty="0">
              <a:solidFill>
                <a:srgbClr val="FF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</a:rPr>
              <a:t>Reunião Geral com famílias, Evolução </a:t>
            </a:r>
            <a:r>
              <a:rPr lang="pt-BR" sz="2000" dirty="0" smtClean="0">
                <a:solidFill>
                  <a:schemeClr val="tx2"/>
                </a:solidFill>
              </a:rPr>
              <a:t>2021 </a:t>
            </a:r>
            <a:r>
              <a:rPr lang="pt-BR" sz="2000" dirty="0">
                <a:solidFill>
                  <a:schemeClr val="tx2"/>
                </a:solidFill>
              </a:rPr>
              <a:t>Plano de trabalho individual-PTI e horário </a:t>
            </a:r>
            <a:r>
              <a:rPr lang="pt-BR" sz="2000" dirty="0" smtClean="0">
                <a:solidFill>
                  <a:schemeClr val="tx2"/>
                </a:solidFill>
              </a:rPr>
              <a:t>2022.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Entrega de Plano de Trabalho </a:t>
            </a:r>
            <a:r>
              <a:rPr lang="pt-BR" sz="2000" dirty="0" err="1" smtClean="0">
                <a:solidFill>
                  <a:schemeClr val="tx2"/>
                </a:solidFill>
              </a:rPr>
              <a:t>Sanebavi</a:t>
            </a:r>
            <a:r>
              <a:rPr lang="pt-BR" sz="2000" dirty="0" smtClean="0">
                <a:solidFill>
                  <a:schemeClr val="tx2"/>
                </a:solidFill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Entrega de Projeto de Captação de Recursos solicitado pelo Rotary;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Planejamento com equipe técnica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Alterações nas documentações e Planos no Sistema Sem Papel ( Emenda Parlamentar);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Eleição oficial da nova Diretoria;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Documentos terapêuticos emitidos- 16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Envio das evoluções dos atendidos para a secretaria de educação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742" y="-18292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537" y="1161515"/>
            <a:ext cx="7384848" cy="87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spc="171" dirty="0">
                <a:solidFill>
                  <a:srgbClr val="FFFFFF"/>
                </a:solidFill>
                <a:latin typeface="Aileron Regular"/>
              </a:rPr>
              <a:t>      </a:t>
            </a:r>
            <a:r>
              <a:rPr lang="pt-BR" sz="3000" b="1" dirty="0" smtClean="0">
                <a:solidFill>
                  <a:srgbClr val="FFC000"/>
                </a:solidFill>
              </a:rPr>
              <a:t>226 Pessoas </a:t>
            </a:r>
            <a:r>
              <a:rPr lang="pt-BR" sz="3000" b="1" dirty="0">
                <a:solidFill>
                  <a:srgbClr val="FFC000"/>
                </a:solidFill>
              </a:rPr>
              <a:t>com Deficiência Beneficiadas </a:t>
            </a:r>
          </a:p>
          <a:p>
            <a:pPr algn="ctr"/>
            <a:r>
              <a:rPr lang="pt-BR" sz="1600" b="1" dirty="0"/>
              <a:t>(</a:t>
            </a:r>
            <a:r>
              <a:rPr lang="pt-BR" sz="2000" b="1" dirty="0"/>
              <a:t>Deficientes Intelectuais ou Transtorno do Espectro Autista);</a:t>
            </a:r>
            <a:endParaRPr lang="pt-BR" sz="2000" dirty="0"/>
          </a:p>
          <a:p>
            <a:endParaRPr lang="pt-BR" sz="2000" dirty="0"/>
          </a:p>
          <a:p>
            <a:r>
              <a:rPr lang="pt-BR" sz="2100" b="1" dirty="0"/>
              <a:t>Sendo: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/>
              <a:t>Atendimento Sistemático - 200</a:t>
            </a:r>
          </a:p>
          <a:p>
            <a:r>
              <a:rPr lang="pt-BR" sz="2100" dirty="0"/>
              <a:t>(Plano de trabalho Individual com agenda semanal de atendimentos)</a:t>
            </a:r>
          </a:p>
          <a:p>
            <a:r>
              <a:rPr lang="pt-BR" sz="21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/>
              <a:t>Prevenção - 20</a:t>
            </a:r>
          </a:p>
          <a:p>
            <a:r>
              <a:rPr lang="pt-BR" sz="2100" dirty="0"/>
              <a:t>(0 a 5 anos acompanhamento do desenvolvimento e orientação em períodos pontuais do mês)</a:t>
            </a:r>
          </a:p>
          <a:p>
            <a:r>
              <a:rPr lang="pt-BR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 smtClean="0"/>
              <a:t>Atendidos </a:t>
            </a:r>
            <a:r>
              <a:rPr lang="pt-BR" sz="2100" dirty="0"/>
              <a:t>com apoio intermitente- </a:t>
            </a:r>
            <a:r>
              <a:rPr lang="pt-BR" sz="2100" dirty="0" smtClean="0"/>
              <a:t>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100" dirty="0"/>
          </a:p>
          <a:p>
            <a:pPr lvl="0"/>
            <a:r>
              <a:rPr lang="pt-BR" sz="2100" b="1" dirty="0" smtClean="0"/>
              <a:t>Desligamentos- </a:t>
            </a:r>
            <a:r>
              <a:rPr lang="pt-BR" sz="2100" b="1" dirty="0" smtClean="0"/>
              <a:t>06</a:t>
            </a:r>
          </a:p>
          <a:p>
            <a:pPr lvl="0"/>
            <a:r>
              <a:rPr lang="pt-BR" sz="2100" b="1" dirty="0" smtClean="0"/>
              <a:t>Novos casos- 06</a:t>
            </a:r>
            <a:endParaRPr lang="pt-BR" sz="2100" b="1" dirty="0"/>
          </a:p>
          <a:p>
            <a:pPr lvl="0"/>
            <a:endParaRPr lang="pt-BR" sz="2000" b="1" spc="171" dirty="0">
              <a:solidFill>
                <a:srgbClr val="184183"/>
              </a:solidFill>
              <a:latin typeface="Aileron Regular Bold"/>
            </a:endParaRPr>
          </a:p>
          <a:p>
            <a:pPr lvl="0"/>
            <a:endParaRPr lang="pt-BR" sz="2000" b="1" spc="171" dirty="0">
              <a:solidFill>
                <a:srgbClr val="184183"/>
              </a:solidFill>
              <a:latin typeface="Aileron Regular Bold"/>
            </a:endParaRPr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Total de Atendimento no mês: </a:t>
            </a:r>
            <a:r>
              <a:rPr lang="pt-BR" sz="3200" b="1" dirty="0" smtClean="0">
                <a:solidFill>
                  <a:srgbClr val="FFC000"/>
                </a:solidFill>
              </a:rPr>
              <a:t> 2.642</a:t>
            </a:r>
            <a:endParaRPr lang="pt-BR" sz="3200" b="1" dirty="0">
              <a:solidFill>
                <a:srgbClr val="FFC000"/>
              </a:solidFill>
            </a:endParaRPr>
          </a:p>
          <a:p>
            <a:pPr lvl="0" algn="ctr"/>
            <a:r>
              <a:rPr lang="pt-BR" sz="2100" b="1" dirty="0" smtClean="0"/>
              <a:t>1.848 </a:t>
            </a:r>
            <a:r>
              <a:rPr lang="pt-BR" sz="2100" dirty="0" smtClean="0"/>
              <a:t>atendimentos </a:t>
            </a:r>
            <a:r>
              <a:rPr lang="pt-BR" sz="2100" dirty="0"/>
              <a:t>realizados de habilitação e </a:t>
            </a:r>
            <a:r>
              <a:rPr lang="pt-BR" sz="2100" dirty="0" smtClean="0"/>
              <a:t>Reabilitação</a:t>
            </a:r>
          </a:p>
          <a:p>
            <a:pPr lvl="0" algn="ctr"/>
            <a:r>
              <a:rPr lang="pt-BR" sz="2100" b="1" dirty="0" smtClean="0"/>
              <a:t>794 </a:t>
            </a:r>
            <a:r>
              <a:rPr lang="pt-BR" sz="2100" dirty="0" smtClean="0"/>
              <a:t>atendimentos/intervenções </a:t>
            </a:r>
            <a:r>
              <a:rPr lang="pt-BR" sz="2100" dirty="0"/>
              <a:t>as </a:t>
            </a:r>
            <a:r>
              <a:rPr lang="pt-BR" sz="2100" dirty="0" smtClean="0"/>
              <a:t>famílias</a:t>
            </a:r>
          </a:p>
          <a:p>
            <a:pPr marL="342900" lvl="0" indent="-342900" algn="ctr">
              <a:buAutoNum type="arabicPlain" startAt="794"/>
            </a:pPr>
            <a:endParaRPr lang="pt-BR" sz="2000" dirty="0" smtClean="0"/>
          </a:p>
          <a:p>
            <a:pPr marL="342900" lvl="0" indent="-342900" algn="ctr">
              <a:buAutoNum type="arabicPlain" startAt="794"/>
            </a:pPr>
            <a:endParaRPr lang="pt-BR" sz="2000" dirty="0"/>
          </a:p>
          <a:p>
            <a:pPr lvl="0" algn="ctr"/>
            <a:r>
              <a:rPr lang="pt-BR" sz="3200" b="1" dirty="0" smtClean="0">
                <a:solidFill>
                  <a:srgbClr val="FFC000"/>
                </a:solidFill>
              </a:rPr>
              <a:t>Perfil dos atendidos:</a:t>
            </a:r>
          </a:p>
          <a:p>
            <a:pPr lvl="0" algn="ctr"/>
            <a:r>
              <a:rPr lang="pt-BR" sz="2100" dirty="0" smtClean="0"/>
              <a:t>DI- 54%</a:t>
            </a:r>
          </a:p>
          <a:p>
            <a:pPr lvl="0" algn="ctr"/>
            <a:r>
              <a:rPr lang="pt-BR" sz="2100" dirty="0" smtClean="0"/>
              <a:t>TEA- 46%</a:t>
            </a:r>
            <a:endParaRPr lang="pt-BR" sz="21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2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Dados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26003" y="753593"/>
            <a:ext cx="7556500" cy="9773275"/>
            <a:chOff x="-35794" y="-2195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-35794" y="-2195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003" y="-18292"/>
            <a:ext cx="7570761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1652" y="908248"/>
            <a:ext cx="7384848" cy="683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endParaRPr lang="pt-BR" sz="3200" b="1" dirty="0">
              <a:solidFill>
                <a:srgbClr val="FFC000"/>
              </a:solidFill>
            </a:endParaRPr>
          </a:p>
          <a:p>
            <a:pPr algn="ctr">
              <a:lnSpc>
                <a:spcPts val="2398"/>
              </a:lnSpc>
            </a:pPr>
            <a:r>
              <a:rPr lang="pt-BR" sz="3200" b="1" dirty="0" smtClean="0">
                <a:solidFill>
                  <a:srgbClr val="FFC000"/>
                </a:solidFill>
              </a:rPr>
              <a:t>Atividades gerais:</a:t>
            </a:r>
          </a:p>
          <a:p>
            <a:pPr algn="ctr">
              <a:lnSpc>
                <a:spcPts val="2398"/>
              </a:lnSpc>
            </a:pPr>
            <a:endParaRPr lang="pt-BR" sz="3200" b="1" dirty="0" smtClean="0">
              <a:solidFill>
                <a:srgbClr val="FFC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Participação nos Conselhos CMAS, CMDCA, CME, CMDPD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Reuniões/contatos com a rede- </a:t>
            </a:r>
            <a:r>
              <a:rPr lang="pt-BR" altLang="pt-BR" sz="2100" dirty="0" smtClean="0">
                <a:ea typeface="Calibri" panose="020F0502020204030204" pitchFamily="34" charset="0"/>
              </a:rPr>
              <a:t>07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 smtClean="0"/>
              <a:t>Acolhimento inicial- 06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Visita domiciliar- </a:t>
            </a:r>
            <a:r>
              <a:rPr lang="pt-BR" altLang="pt-BR" sz="2100" dirty="0" smtClean="0">
                <a:ea typeface="Calibri" panose="020F0502020204030204" pitchFamily="34" charset="0"/>
              </a:rPr>
              <a:t>0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Atividades/Eventos com as famílias- </a:t>
            </a:r>
            <a:r>
              <a:rPr lang="pt-BR" altLang="pt-BR" sz="2100" dirty="0" smtClean="0">
                <a:ea typeface="Calibri" panose="020F0502020204030204" pitchFamily="34" charset="0"/>
              </a:rPr>
              <a:t>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Entrega proteína e reunião individual com todas as famílias</a:t>
            </a:r>
            <a:endParaRPr lang="pt-BR" altLang="pt-BR" sz="21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Avaliação psicossocial- </a:t>
            </a:r>
            <a:r>
              <a:rPr lang="pt-BR" altLang="pt-BR" sz="2100" dirty="0" smtClean="0">
                <a:ea typeface="Calibri" panose="020F0502020204030204" pitchFamily="34" charset="0"/>
              </a:rPr>
              <a:t>1</a:t>
            </a:r>
            <a:endParaRPr lang="pt-BR" altLang="pt-BR" sz="2100" dirty="0">
              <a:ea typeface="Calibri" panose="020F0502020204030204" pitchFamily="34" charset="0"/>
            </a:endParaRPr>
          </a:p>
          <a:p>
            <a:pPr algn="just">
              <a:lnSpc>
                <a:spcPts val="2398"/>
              </a:lnSpc>
            </a:pPr>
            <a:endParaRPr lang="pt-BR" sz="2100" b="1" dirty="0" smtClean="0">
              <a:solidFill>
                <a:srgbClr val="FFC000"/>
              </a:solidFill>
            </a:endParaRPr>
          </a:p>
          <a:p>
            <a:pPr algn="just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fontAlgn="t"/>
            <a:endParaRPr lang="pt-BR" sz="2100" dirty="0"/>
          </a:p>
          <a:p>
            <a:pPr algn="just">
              <a:lnSpc>
                <a:spcPts val="2398"/>
              </a:lnSpc>
            </a:pPr>
            <a:endParaRPr lang="pt-BR" sz="2100" b="1" dirty="0" smtClean="0">
              <a:solidFill>
                <a:srgbClr val="FFC000"/>
              </a:solidFill>
            </a:endParaRPr>
          </a:p>
          <a:p>
            <a:pPr fontAlgn="t"/>
            <a:endParaRPr lang="pt-BR" sz="2100" dirty="0"/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r>
              <a:rPr lang="pt-BR" sz="2100" b="1" dirty="0"/>
              <a:t>Serviço </a:t>
            </a:r>
            <a:r>
              <a:rPr lang="pt-BR" sz="2100" b="1" dirty="0" smtClean="0"/>
              <a:t>Social</a:t>
            </a:r>
            <a:r>
              <a:rPr lang="pt-BR" sz="2100" dirty="0"/>
              <a:t> </a:t>
            </a:r>
            <a:r>
              <a:rPr lang="pt-BR" sz="2100" dirty="0" smtClean="0"/>
              <a:t>- 367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Psicologia</a:t>
            </a:r>
            <a:r>
              <a:rPr lang="pt-BR" sz="2100" dirty="0" smtClean="0"/>
              <a:t>- 422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Psicossocial</a:t>
            </a:r>
            <a:r>
              <a:rPr lang="pt-BR" sz="2100" dirty="0" smtClean="0"/>
              <a:t>- 05</a:t>
            </a:r>
            <a:endParaRPr lang="pt-BR" sz="2100" dirty="0"/>
          </a:p>
          <a:p>
            <a:pPr algn="just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algn="just">
              <a:lnSpc>
                <a:spcPts val="2398"/>
              </a:lnSpc>
            </a:pPr>
            <a:endParaRPr lang="pt-BR" sz="2100" dirty="0">
              <a:solidFill>
                <a:srgbClr val="FFC000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3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72690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pt-BR" sz="2400" b="1" dirty="0">
                <a:solidFill>
                  <a:srgbClr val="FFC000"/>
                </a:solidFill>
              </a:rPr>
              <a:t>Serviço de Proteção Social Especial para Pessoas com Deficiência e suas Famílias</a:t>
            </a:r>
          </a:p>
        </p:txBody>
      </p:sp>
    </p:spTree>
    <p:extLst>
      <p:ext uri="{BB962C8B-B14F-4D97-AF65-F5344CB8AC3E}">
        <p14:creationId xmlns:p14="http://schemas.microsoft.com/office/powerpoint/2010/main" val="8144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742" y="-18293"/>
            <a:ext cx="7556500" cy="20029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084" y="2100124"/>
            <a:ext cx="7384848" cy="658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/>
            <a:endParaRPr lang="pt-BR" sz="1600" b="1" dirty="0" smtClean="0">
              <a:solidFill>
                <a:srgbClr val="FFC000"/>
              </a:solidFill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Avaliação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para elegibilidade:  finalizada-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01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Confecção de órteses, adaptações, encaminhamento médico-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08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Testes/avaliações triagem- 0</a:t>
            </a:r>
          </a:p>
          <a:p>
            <a:pPr algn="ctr"/>
            <a:endParaRPr lang="pt-BR" sz="2100" b="1" dirty="0" smtClean="0">
              <a:solidFill>
                <a:srgbClr val="FFC000"/>
              </a:solidFill>
            </a:endParaRPr>
          </a:p>
          <a:p>
            <a:pPr algn="ctr"/>
            <a:endParaRPr lang="pt-BR" sz="2100" b="1" dirty="0" smtClean="0">
              <a:solidFill>
                <a:srgbClr val="FFC000"/>
              </a:solidFill>
            </a:endParaRPr>
          </a:p>
          <a:p>
            <a:pPr algn="ctr"/>
            <a:endParaRPr lang="pt-BR" sz="2100" b="1" dirty="0">
              <a:solidFill>
                <a:srgbClr val="FFC000"/>
              </a:solidFill>
            </a:endParaRPr>
          </a:p>
          <a:p>
            <a:pPr algn="ctr"/>
            <a:endParaRPr lang="pt-BR" sz="3200" b="1" dirty="0" smtClean="0">
              <a:solidFill>
                <a:srgbClr val="FFC000"/>
              </a:solidFill>
            </a:endParaRPr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r>
              <a:rPr lang="pt-BR" sz="2100" b="1" dirty="0" smtClean="0"/>
              <a:t>Fisioterapia</a:t>
            </a:r>
            <a:r>
              <a:rPr lang="pt-BR" sz="2100" dirty="0" smtClean="0"/>
              <a:t> </a:t>
            </a:r>
            <a:r>
              <a:rPr lang="pt-BR" sz="2100" dirty="0" smtClean="0"/>
              <a:t>- 345</a:t>
            </a:r>
            <a:endParaRPr lang="pt-BR" sz="2100" dirty="0"/>
          </a:p>
          <a:p>
            <a:pPr algn="ctr" fontAlgn="t"/>
            <a:r>
              <a:rPr lang="pt-BR" sz="2100" b="1" dirty="0" smtClean="0"/>
              <a:t>Fonoaudiologia</a:t>
            </a:r>
            <a:r>
              <a:rPr lang="pt-BR" sz="2100" dirty="0"/>
              <a:t> </a:t>
            </a:r>
            <a:r>
              <a:rPr lang="pt-BR" sz="2100" dirty="0" smtClean="0"/>
              <a:t>- 302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Psicologia</a:t>
            </a:r>
            <a:r>
              <a:rPr lang="pt-BR" sz="2100" dirty="0"/>
              <a:t> </a:t>
            </a:r>
            <a:r>
              <a:rPr lang="pt-BR" sz="2100" dirty="0" smtClean="0"/>
              <a:t>- 454</a:t>
            </a:r>
            <a:endParaRPr lang="pt-BR" sz="2100" dirty="0"/>
          </a:p>
          <a:p>
            <a:pPr algn="ctr" fontAlgn="t"/>
            <a:r>
              <a:rPr lang="pt-BR" sz="2100" b="1" dirty="0"/>
              <a:t>Terapia </a:t>
            </a:r>
            <a:r>
              <a:rPr lang="pt-BR" sz="2100" b="1" dirty="0" smtClean="0"/>
              <a:t>Ocupacional</a:t>
            </a:r>
            <a:r>
              <a:rPr lang="pt-BR" sz="2100" dirty="0"/>
              <a:t> </a:t>
            </a:r>
            <a:r>
              <a:rPr lang="pt-BR" sz="2100" dirty="0" smtClean="0"/>
              <a:t>- 292</a:t>
            </a:r>
            <a:endParaRPr lang="pt-BR" sz="2100" dirty="0"/>
          </a:p>
          <a:p>
            <a:pPr algn="ctr" fontAlgn="t"/>
            <a:r>
              <a:rPr lang="pt-BR" sz="2100" b="1" dirty="0"/>
              <a:t>Neurologista </a:t>
            </a:r>
            <a:r>
              <a:rPr lang="pt-BR" sz="2100" dirty="0"/>
              <a:t> </a:t>
            </a:r>
            <a:r>
              <a:rPr lang="pt-BR" sz="2100" dirty="0" smtClean="0"/>
              <a:t>- 05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Psiquiatra</a:t>
            </a:r>
            <a:r>
              <a:rPr lang="pt-BR" sz="2100" dirty="0"/>
              <a:t> </a:t>
            </a:r>
            <a:r>
              <a:rPr lang="pt-BR" sz="2100" dirty="0" smtClean="0"/>
              <a:t>- 15</a:t>
            </a:r>
            <a:endParaRPr lang="pt-BR" sz="2100" dirty="0"/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4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740714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Saúde): Assistência de saúde aos usuários com Deficiência Intelectual associada ou não a outras Deficiências e/ou Transtorno Global do Desenvolvimento com ou sem </a:t>
            </a:r>
            <a:r>
              <a:rPr lang="pt-BR" sz="2400" b="1" dirty="0" err="1">
                <a:solidFill>
                  <a:srgbClr val="FFC000"/>
                </a:solidFill>
              </a:rPr>
              <a:t>comorbidades</a:t>
            </a:r>
            <a:r>
              <a:rPr lang="pt-BR" sz="2400" b="1" dirty="0">
                <a:solidFill>
                  <a:srgbClr val="FFC000"/>
                </a:solidFill>
              </a:rPr>
              <a:t> psiquiátrica</a:t>
            </a:r>
          </a:p>
        </p:txBody>
      </p:sp>
    </p:spTree>
    <p:extLst>
      <p:ext uri="{BB962C8B-B14F-4D97-AF65-F5344CB8AC3E}">
        <p14:creationId xmlns:p14="http://schemas.microsoft.com/office/powerpoint/2010/main" val="3306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5142" y="6284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8292"/>
            <a:ext cx="7556500" cy="23723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235054"/>
            <a:ext cx="738953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Educação): Serviço educacional especializado em pedagogia, psicopedagogia e inclusão no mercado de trabalho para pessoas com deficiência intelectual e com transtornos globais do desenvolvimento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6422" y="2557632"/>
            <a:ext cx="673191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/>
            <a:endParaRPr lang="pt-BR" b="1" dirty="0">
              <a:solidFill>
                <a:srgbClr val="FFC000"/>
              </a:solidFill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Inclusos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na escola-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177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Inclusão no Mundo do Trabalho-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Reuniões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e processo de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inclusão - 2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Orientações escolares-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 Estudo para novo questionário escolar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2100" b="1" dirty="0">
              <a:solidFill>
                <a:srgbClr val="FFC000"/>
              </a:solidFill>
            </a:endParaRPr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fontAlgn="t"/>
            <a:endParaRPr lang="pt-BR" sz="2100" dirty="0"/>
          </a:p>
          <a:p>
            <a:pPr fontAlgn="t"/>
            <a:r>
              <a:rPr lang="pt-BR" sz="2100" b="1" dirty="0" smtClean="0"/>
              <a:t>Psicopedagogia/</a:t>
            </a:r>
            <a:r>
              <a:rPr lang="pt-BR" sz="2100" b="1" dirty="0" err="1" smtClean="0"/>
              <a:t>Neuropsicopedagogia</a:t>
            </a:r>
            <a:r>
              <a:rPr lang="pt-BR" sz="2100" b="1" dirty="0" smtClean="0"/>
              <a:t> - </a:t>
            </a:r>
            <a:r>
              <a:rPr lang="pt-BR" sz="2100" dirty="0" smtClean="0"/>
              <a:t>435</a:t>
            </a:r>
            <a:endParaRPr lang="pt-BR" sz="2100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6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Recursos</a:t>
            </a:r>
            <a:r>
              <a:rPr lang="en-US" sz="5016" dirty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Humanos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6577" y="1308100"/>
            <a:ext cx="7083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Contratações/Demissões</a:t>
            </a:r>
            <a:r>
              <a:rPr lang="pt-BR" sz="2000" dirty="0">
                <a:solidFill>
                  <a:schemeClr val="tx2"/>
                </a:solidFill>
              </a:rPr>
              <a:t> </a:t>
            </a:r>
          </a:p>
          <a:p>
            <a:r>
              <a:rPr lang="pt-BR" sz="2000" dirty="0">
                <a:solidFill>
                  <a:schemeClr val="tx2"/>
                </a:solidFill>
              </a:rPr>
              <a:t>8 Contratações  - 3 </a:t>
            </a:r>
            <a:r>
              <a:rPr lang="pt-BR" sz="2000" dirty="0" smtClean="0">
                <a:solidFill>
                  <a:schemeClr val="tx2"/>
                </a:solidFill>
              </a:rPr>
              <a:t>Demissão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endParaRPr lang="pt-BR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Número atual de Colaboradores: </a:t>
            </a:r>
            <a:r>
              <a:rPr lang="pt-BR" sz="2000" dirty="0" smtClean="0">
                <a:solidFill>
                  <a:schemeClr val="tx2"/>
                </a:solidFill>
              </a:rPr>
              <a:t>61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</a:endParaRPr>
          </a:p>
          <a:p>
            <a:endParaRPr lang="pt-BR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Benefícios</a:t>
            </a:r>
          </a:p>
          <a:p>
            <a:r>
              <a:rPr lang="pt-BR" sz="2000" dirty="0">
                <a:solidFill>
                  <a:schemeClr val="tx2"/>
                </a:solidFill>
              </a:rPr>
              <a:t>Cartão Alimentação: 8      </a:t>
            </a:r>
            <a:endParaRPr lang="pt-BR" sz="2000" dirty="0" smtClean="0">
              <a:solidFill>
                <a:schemeClr val="tx2"/>
              </a:solidFill>
            </a:endParaRPr>
          </a:p>
          <a:p>
            <a:r>
              <a:rPr lang="pt-BR" sz="2000" dirty="0" smtClean="0">
                <a:solidFill>
                  <a:schemeClr val="tx2"/>
                </a:solidFill>
              </a:rPr>
              <a:t>Unimed</a:t>
            </a:r>
            <a:r>
              <a:rPr lang="pt-BR" sz="2000" dirty="0">
                <a:solidFill>
                  <a:schemeClr val="tx2"/>
                </a:solidFill>
              </a:rPr>
              <a:t>: 10             </a:t>
            </a:r>
            <a:endParaRPr lang="pt-BR" sz="2000" dirty="0" smtClean="0">
              <a:solidFill>
                <a:schemeClr val="tx2"/>
              </a:solidFill>
            </a:endParaRPr>
          </a:p>
          <a:p>
            <a:r>
              <a:rPr lang="pt-BR" sz="2000" dirty="0" err="1" smtClean="0">
                <a:solidFill>
                  <a:schemeClr val="tx2"/>
                </a:solidFill>
              </a:rPr>
              <a:t>Uniodonto</a:t>
            </a:r>
            <a:r>
              <a:rPr lang="pt-BR" sz="2000" dirty="0">
                <a:solidFill>
                  <a:schemeClr val="tx2"/>
                </a:solidFill>
              </a:rPr>
              <a:t>: </a:t>
            </a:r>
            <a:r>
              <a:rPr lang="pt-BR" sz="2000" dirty="0" smtClean="0">
                <a:solidFill>
                  <a:schemeClr val="tx2"/>
                </a:solidFill>
              </a:rPr>
              <a:t>17</a:t>
            </a:r>
          </a:p>
          <a:p>
            <a:endParaRPr lang="pt-BR" sz="2000" dirty="0">
              <a:solidFill>
                <a:schemeClr val="tx2"/>
              </a:solidFill>
            </a:endParaRPr>
          </a:p>
          <a:p>
            <a:r>
              <a:rPr lang="pt-BR" sz="2000" dirty="0">
                <a:solidFill>
                  <a:schemeClr val="tx2"/>
                </a:solidFill>
              </a:rPr>
              <a:t> </a:t>
            </a:r>
            <a:endParaRPr lang="pt-BR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Orientações/Intercorrências  funcionários: </a:t>
            </a:r>
            <a:r>
              <a:rPr lang="pt-BR" sz="2000" dirty="0">
                <a:solidFill>
                  <a:schemeClr val="tx2"/>
                </a:solidFill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2473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2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018" b="46018"/>
          <a:stretch>
            <a:fillRect/>
          </a:stretch>
        </p:blipFill>
        <p:spPr>
          <a:xfrm>
            <a:off x="-1" y="-25999"/>
            <a:ext cx="7556501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8155" y="123523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92819" y="1028810"/>
            <a:ext cx="3969048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RECEITAS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9924" y="1982160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R$ 266.811,88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bg1"/>
                </a:solidFill>
              </a:rPr>
              <a:t>7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7CD3260-CAC1-F715-5E01-7CE4E9A43D49}"/>
              </a:ext>
            </a:extLst>
          </p:cNvPr>
          <p:cNvGraphicFramePr/>
          <p:nvPr>
            <p:extLst/>
          </p:nvPr>
        </p:nvGraphicFramePr>
        <p:xfrm>
          <a:off x="-1" y="2814941"/>
          <a:ext cx="7556501" cy="684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6388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1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018" b="46018"/>
          <a:stretch>
            <a:fillRect/>
          </a:stretch>
        </p:blipFill>
        <p:spPr>
          <a:xfrm>
            <a:off x="0" y="17273"/>
            <a:ext cx="7556500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0690" y="195741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94163" y="1067354"/>
            <a:ext cx="3961606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DESPESAS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0829" y="2359093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R$ 269.409,05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bg1"/>
                </a:solidFill>
              </a:rPr>
              <a:t>8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F6365B7-EA61-EDD4-5C4A-DD902894FA30}"/>
              </a:ext>
            </a:extLst>
          </p:cNvPr>
          <p:cNvGraphicFramePr/>
          <p:nvPr>
            <p:extLst/>
          </p:nvPr>
        </p:nvGraphicFramePr>
        <p:xfrm>
          <a:off x="180690" y="3667478"/>
          <a:ext cx="7287208" cy="538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1606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402</Words>
  <Application>Microsoft Office PowerPoint</Application>
  <PresentationFormat>Personalizar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Aileron Regular Bold</vt:lpstr>
      <vt:lpstr>Aileron Heavy</vt:lpstr>
      <vt:lpstr>Arial</vt:lpstr>
      <vt:lpstr>Calibri</vt:lpstr>
      <vt:lpstr>Abril Fatface</vt:lpstr>
      <vt:lpstr>Wingdings</vt:lpstr>
      <vt:lpstr>Aileron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Câmera Foto Lentes E-mail Newsletter</dc:title>
  <dc:creator>Gisele Bucatte</dc:creator>
  <cp:lastModifiedBy>Sala 15</cp:lastModifiedBy>
  <cp:revision>19</cp:revision>
  <dcterms:created xsi:type="dcterms:W3CDTF">2006-08-16T00:00:00Z</dcterms:created>
  <dcterms:modified xsi:type="dcterms:W3CDTF">2022-06-15T14:13:30Z</dcterms:modified>
  <dc:identifier>DAE6s_EQKnQ</dc:identifier>
</cp:coreProperties>
</file>