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88" r:id="rId4"/>
    <p:sldId id="289" r:id="rId5"/>
    <p:sldId id="290" r:id="rId6"/>
    <p:sldId id="291" r:id="rId7"/>
    <p:sldId id="284" r:id="rId8"/>
    <p:sldId id="292" r:id="rId9"/>
    <p:sldId id="293" r:id="rId10"/>
    <p:sldId id="281" r:id="rId11"/>
  </p:sldIdLst>
  <p:sldSz cx="7556500" cy="10693400"/>
  <p:notesSz cx="6858000" cy="9144000"/>
  <p:embeddedFontLst>
    <p:embeddedFont>
      <p:font typeface="Aileron Regular Bold" panose="020B0604020202020204" charset="0"/>
      <p:regular r:id="rId13"/>
    </p:embeddedFont>
    <p:embeddedFont>
      <p:font typeface="Abril Fatfac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ileron Regular" panose="020B0604020202020204" charset="0"/>
      <p:regular r:id="rId19"/>
    </p:embeddedFont>
    <p:embeddedFont>
      <p:font typeface="Aileron Heavy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2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RECEITAS</a:t>
            </a:r>
            <a:r>
              <a:rPr lang="en-US" baseline="0" dirty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3A5-446D-BDA8-E217CC56B8D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3A5-446D-BDA8-E217CC56B8D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D3A5-446D-BDA8-E217CC56B8D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3A5-446D-BDA8-E217CC56B8D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D3A5-446D-BDA8-E217CC56B8D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D3A5-446D-BDA8-E217CC56B8D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D3A5-446D-BDA8-E217CC56B8D0}"/>
              </c:ext>
            </c:extLst>
          </c:dPt>
          <c:dLbls>
            <c:dLbl>
              <c:idx val="0"/>
              <c:layout>
                <c:manualLayout>
                  <c:x val="-4.4672130659415048E-2"/>
                  <c:y val="0.121557323594245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A5-446D-BDA8-E217CC56B8D0}"/>
                </c:ext>
              </c:extLst>
            </c:dLbl>
            <c:dLbl>
              <c:idx val="1"/>
              <c:layout>
                <c:manualLayout>
                  <c:x val="-0.16675879484433337"/>
                  <c:y val="0.153038936739678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A5-446D-BDA8-E217CC56B8D0}"/>
                </c:ext>
              </c:extLst>
            </c:dLbl>
            <c:dLbl>
              <c:idx val="2"/>
              <c:layout>
                <c:manualLayout>
                  <c:x val="-0.12119604033665846"/>
                  <c:y val="-4.45819924495401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3A5-446D-BDA8-E217CC56B8D0}"/>
                </c:ext>
              </c:extLst>
            </c:dLbl>
            <c:dLbl>
              <c:idx val="3"/>
              <c:layout>
                <c:manualLayout>
                  <c:x val="-8.0733529976374105E-2"/>
                  <c:y val="-0.117680628598633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3A5-446D-BDA8-E217CC56B8D0}"/>
                </c:ext>
              </c:extLst>
            </c:dLbl>
            <c:dLbl>
              <c:idx val="4"/>
              <c:layout>
                <c:manualLayout>
                  <c:x val="-7.5819483117914579E-3"/>
                  <c:y val="-7.92831866275191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3A5-446D-BDA8-E217CC56B8D0}"/>
                </c:ext>
              </c:extLst>
            </c:dLbl>
            <c:dLbl>
              <c:idx val="5"/>
              <c:layout>
                <c:manualLayout>
                  <c:x val="1.3433730770365747E-2"/>
                  <c:y val="-8.02652807465024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A5-446D-BDA8-E217CC56B8D0}"/>
                </c:ext>
              </c:extLst>
            </c:dLbl>
            <c:dLbl>
              <c:idx val="6"/>
              <c:layout>
                <c:manualLayout>
                  <c:x val="0.14379618291587601"/>
                  <c:y val="0.135089987822733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3A5-446D-BDA8-E217CC56B8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Planilha1!$A$2:$A$8</c:f>
              <c:strCache>
                <c:ptCount val="7"/>
                <c:pt idx="0">
                  <c:v>Doações PF e PJ</c:v>
                </c:pt>
                <c:pt idx="1">
                  <c:v>PMV Saúde 12/2018</c:v>
                </c:pt>
                <c:pt idx="2">
                  <c:v>PMV Saúde 42/2020</c:v>
                </c:pt>
                <c:pt idx="3">
                  <c:v>PMV Educação</c:v>
                </c:pt>
                <c:pt idx="4">
                  <c:v>PMV Assistência</c:v>
                </c:pt>
                <c:pt idx="5">
                  <c:v>Eventos </c:v>
                </c:pt>
                <c:pt idx="6">
                  <c:v>Clinica</c:v>
                </c:pt>
              </c:strCache>
            </c:strRef>
          </c:cat>
          <c:val>
            <c:numRef>
              <c:f>Planilha1!$B$2:$B$8</c:f>
              <c:numCache>
                <c:formatCode>#,##0.00</c:formatCode>
                <c:ptCount val="7"/>
                <c:pt idx="0">
                  <c:v>43381.34</c:v>
                </c:pt>
                <c:pt idx="1">
                  <c:v>82000</c:v>
                </c:pt>
                <c:pt idx="2">
                  <c:v>27088.93</c:v>
                </c:pt>
                <c:pt idx="3">
                  <c:v>70000</c:v>
                </c:pt>
                <c:pt idx="4">
                  <c:v>22800</c:v>
                </c:pt>
                <c:pt idx="5">
                  <c:v>13745.12</c:v>
                </c:pt>
                <c:pt idx="6">
                  <c:v>265541.2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5-446D-BDA8-E217CC56B8D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35063053654075E-2"/>
          <c:y val="0.91577174246446791"/>
          <c:w val="0.92977847816072534"/>
          <c:h val="8.4228257535532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DESPESAS ADMINISTRATIVAS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477-4A34-90A6-EEEA4B2298A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477-4A34-90A6-EEEA4B2298A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8FC1-4458-A32C-1E7F7E3C4945}"/>
              </c:ext>
            </c:extLst>
          </c:dPt>
          <c:dLbls>
            <c:dLbl>
              <c:idx val="2"/>
              <c:layout>
                <c:manualLayout>
                  <c:x val="1.7789940948577224E-2"/>
                  <c:y val="8.1458092139777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C1-4458-A32C-1E7F7E3C49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Planilha1!$A$2:$A$4</c:f>
              <c:strCache>
                <c:ptCount val="3"/>
                <c:pt idx="0">
                  <c:v>RH</c:v>
                </c:pt>
                <c:pt idx="1">
                  <c:v>MANUTENÇÃO</c:v>
                </c:pt>
                <c:pt idx="2">
                  <c:v>EVENTOS</c:v>
                </c:pt>
              </c:strCache>
              <c:extLst/>
            </c:strRef>
          </c:cat>
          <c:val>
            <c:numRef>
              <c:f>Planilha1!$B$2:$B$4</c:f>
              <c:numCache>
                <c:formatCode>#,##0.00</c:formatCode>
                <c:ptCount val="3"/>
                <c:pt idx="0">
                  <c:v>301542.57</c:v>
                </c:pt>
                <c:pt idx="1">
                  <c:v>44781.120000000003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FC1-4458-A32C-1E7F7E3C494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7CCE3-FF2C-4073-B540-04A07327907E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7D2F2-99A8-4220-8E41-A2F3B03CBA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8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6221-2634-4FC6-9327-8996B624248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84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2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54630" y="9936000"/>
            <a:ext cx="5504213" cy="905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7951" y="0"/>
            <a:ext cx="7666794" cy="3931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7950" y="0"/>
            <a:ext cx="2195245" cy="108410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5407" y="6861646"/>
            <a:ext cx="546024" cy="473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265223" y="173526"/>
            <a:ext cx="1495149" cy="198216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032944" y="343921"/>
            <a:ext cx="5434295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8"/>
              </a:lnSpc>
            </a:pPr>
            <a:r>
              <a:rPr lang="en-US" sz="6500" dirty="0" err="1" smtClean="0">
                <a:solidFill>
                  <a:srgbClr val="FFFFFF"/>
                </a:solidFill>
                <a:latin typeface="Aileron Heavy"/>
              </a:rPr>
              <a:t>Relatório</a:t>
            </a:r>
            <a:r>
              <a:rPr lang="en-US" sz="6500" dirty="0" smtClean="0">
                <a:solidFill>
                  <a:srgbClr val="FFFFFF"/>
                </a:solidFill>
                <a:latin typeface="Aileron Heavy"/>
              </a:rPr>
              <a:t> Mensal</a:t>
            </a:r>
          </a:p>
          <a:p>
            <a:pPr algn="ctr">
              <a:lnSpc>
                <a:spcPts val="6578"/>
              </a:lnSpc>
            </a:pPr>
            <a:r>
              <a:rPr lang="en-US" sz="6500" smtClean="0">
                <a:solidFill>
                  <a:srgbClr val="FFFFFF"/>
                </a:solidFill>
                <a:latin typeface="Aileron Heavy"/>
              </a:rPr>
              <a:t>Maio</a:t>
            </a:r>
            <a:endParaRPr lang="en-US" sz="6500" dirty="0">
              <a:solidFill>
                <a:srgbClr val="FFFFFF"/>
              </a:solidFill>
              <a:latin typeface="Aileron Heav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0" y="2353890"/>
            <a:ext cx="1923651" cy="806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24"/>
              </a:lnSpc>
            </a:pPr>
            <a:r>
              <a:rPr lang="en-US" sz="5500" b="1" spc="384" dirty="0" smtClean="0">
                <a:solidFill>
                  <a:srgbClr val="FFFFFF"/>
                </a:solidFill>
                <a:latin typeface="Aileron Regular"/>
              </a:rPr>
              <a:t>2022 </a:t>
            </a:r>
            <a:r>
              <a:rPr lang="en-US" sz="4802" b="1" spc="384" dirty="0" smtClean="0">
                <a:solidFill>
                  <a:srgbClr val="FFFFFF"/>
                </a:solidFill>
                <a:latin typeface="Aileron Regular"/>
              </a:rPr>
              <a:t> </a:t>
            </a:r>
            <a:endParaRPr lang="en-US" sz="4802" b="1" spc="384" dirty="0">
              <a:solidFill>
                <a:srgbClr val="FFFFFF"/>
              </a:solidFill>
              <a:latin typeface="Aileron Regular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l="6666" t="11778" r="42778" b="8222"/>
          <a:stretch/>
        </p:blipFill>
        <p:spPr>
          <a:xfrm>
            <a:off x="-107953" y="3622404"/>
            <a:ext cx="7666796" cy="7218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547059"/>
            <a:ext cx="7655356" cy="26623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6348" r="26631" b="6067"/>
          <a:stretch>
            <a:fillRect/>
          </a:stretch>
        </p:blipFill>
        <p:spPr>
          <a:xfrm>
            <a:off x="1949450" y="2755900"/>
            <a:ext cx="3299767" cy="494401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406495" y="50195"/>
            <a:ext cx="418649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FFFFFF"/>
                </a:solidFill>
                <a:latin typeface="Abril Fatface"/>
              </a:rPr>
              <a:t>Contato</a:t>
            </a:r>
            <a:endParaRPr lang="en-US" sz="6000" dirty="0">
              <a:solidFill>
                <a:srgbClr val="FFFFFF"/>
              </a:solidFill>
              <a:latin typeface="Abril Fatfac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-3500" y="8318500"/>
            <a:ext cx="7560000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Centro de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Especialidades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Integradas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Vinhedo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Avenida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Páscoa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Zanetti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Trevisan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, 479 –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Jardim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Itália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Vinhedo/SP www.ceivi.org.br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ceivi@ceivi.org.br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Instagram: @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ceivioficial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Facebook: CEIVI </a:t>
            </a:r>
          </a:p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Telefone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: (19) 3826- 7555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9987154"/>
            <a:ext cx="7556500" cy="7062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46018" b="46018"/>
          <a:stretch>
            <a:fillRect/>
          </a:stretch>
        </p:blipFill>
        <p:spPr>
          <a:xfrm>
            <a:off x="0" y="24879"/>
            <a:ext cx="7556500" cy="9784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552" y="153622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Atividades</a:t>
            </a:r>
            <a:r>
              <a:rPr lang="en-US" sz="5016" dirty="0" smtClean="0">
                <a:solidFill>
                  <a:schemeClr val="bg1"/>
                </a:solidFill>
                <a:latin typeface="Aileron Regular Bold"/>
              </a:rPr>
              <a:t> </a:t>
            </a: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Gerais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6692498" y="74014"/>
            <a:ext cx="663898" cy="8801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1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3050" y="1247909"/>
            <a:ext cx="7083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</a:rPr>
              <a:t>Reuniões realizadas – </a:t>
            </a:r>
            <a:r>
              <a:rPr lang="pt-BR" dirty="0" smtClean="0">
                <a:solidFill>
                  <a:schemeClr val="tx2"/>
                </a:solidFill>
              </a:rPr>
              <a:t>102</a:t>
            </a:r>
            <a:endParaRPr lang="pt-BR" dirty="0">
              <a:solidFill>
                <a:schemeClr val="tx2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</a:rPr>
              <a:t>Alterações nas documentações e Planos no Sistema Sem Papel ( Emenda Parlamentar);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Reunião </a:t>
            </a:r>
            <a:r>
              <a:rPr lang="pt-BR" dirty="0">
                <a:solidFill>
                  <a:schemeClr val="tx2"/>
                </a:solidFill>
              </a:rPr>
              <a:t>na Secretaria de </a:t>
            </a:r>
            <a:r>
              <a:rPr lang="pt-BR" dirty="0" smtClean="0">
                <a:solidFill>
                  <a:schemeClr val="tx2"/>
                </a:solidFill>
              </a:rPr>
              <a:t>Negócios jurídicos sobre </a:t>
            </a:r>
            <a:r>
              <a:rPr lang="pt-BR" dirty="0">
                <a:solidFill>
                  <a:schemeClr val="tx2"/>
                </a:solidFill>
              </a:rPr>
              <a:t>Edital e compra de vagas; </a:t>
            </a:r>
            <a:endParaRPr lang="pt-BR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Contato com comércios para parceria de Vivências externas;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Retorno das atividades com Vivências externas para os atendidos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713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742" y="-18292"/>
            <a:ext cx="7556500" cy="955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537" y="1003640"/>
            <a:ext cx="7384848" cy="884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713" spc="171" dirty="0">
                <a:solidFill>
                  <a:srgbClr val="FFFFFF"/>
                </a:solidFill>
                <a:latin typeface="Aileron Regular"/>
              </a:rPr>
              <a:t>      </a:t>
            </a:r>
            <a:r>
              <a:rPr lang="pt-BR" sz="2800" b="1" dirty="0" smtClean="0">
                <a:solidFill>
                  <a:srgbClr val="FFC000"/>
                </a:solidFill>
              </a:rPr>
              <a:t>224 Pessoas </a:t>
            </a:r>
            <a:r>
              <a:rPr lang="pt-BR" sz="2800" b="1" dirty="0">
                <a:solidFill>
                  <a:srgbClr val="FFC000"/>
                </a:solidFill>
              </a:rPr>
              <a:t>com Deficiência Beneficiadas </a:t>
            </a:r>
          </a:p>
          <a:p>
            <a:pPr algn="ctr"/>
            <a:r>
              <a:rPr lang="pt-BR" sz="2100" b="1" dirty="0"/>
              <a:t>(Deficientes Intelectuais ou Transtorno do Espectro Autista);</a:t>
            </a:r>
            <a:endParaRPr lang="pt-BR" sz="2100" dirty="0"/>
          </a:p>
          <a:p>
            <a:endParaRPr lang="pt-BR" sz="2100" dirty="0"/>
          </a:p>
          <a:p>
            <a:r>
              <a:rPr lang="pt-BR" sz="2100" b="1" dirty="0"/>
              <a:t>Sendo: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100" dirty="0"/>
              <a:t>Atendimento Sistemático - 200</a:t>
            </a:r>
          </a:p>
          <a:p>
            <a:r>
              <a:rPr lang="pt-BR" sz="2100" dirty="0"/>
              <a:t>(Plano de trabalho Individual com agenda semanal de atendimentos)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/>
              <a:t> </a:t>
            </a:r>
            <a:r>
              <a:rPr lang="pt-BR" sz="2100" dirty="0" smtClean="0"/>
              <a:t>Prevenção </a:t>
            </a:r>
            <a:r>
              <a:rPr lang="pt-BR" sz="2100" dirty="0"/>
              <a:t>- 20</a:t>
            </a:r>
          </a:p>
          <a:p>
            <a:r>
              <a:rPr lang="pt-BR" sz="2100" dirty="0"/>
              <a:t>(0 a 5 anos acompanhamento do desenvolvimento e orientação em períodos pontuais do mês)</a:t>
            </a:r>
          </a:p>
          <a:p>
            <a:r>
              <a:rPr lang="pt-BR" sz="2100" dirty="0"/>
              <a:t> </a:t>
            </a:r>
            <a:r>
              <a:rPr lang="pt-BR" sz="2100" dirty="0" smtClean="0"/>
              <a:t>Atendidos </a:t>
            </a:r>
            <a:r>
              <a:rPr lang="pt-BR" sz="2100" dirty="0"/>
              <a:t>com apoio intermitente- </a:t>
            </a:r>
            <a:r>
              <a:rPr lang="pt-BR" sz="2100" dirty="0" smtClean="0"/>
              <a:t>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100" dirty="0" smtClean="0"/>
              <a:t>Pesquisa SAF para conhecimento da porcentagem de famílias nos territórios de CRAS: CAPELA</a:t>
            </a:r>
            <a:r>
              <a:rPr lang="pt-BR" sz="2100" dirty="0"/>
              <a:t>: </a:t>
            </a:r>
            <a:r>
              <a:rPr lang="pt-BR" sz="2100" b="1" dirty="0" smtClean="0"/>
              <a:t>108 – 49%</a:t>
            </a:r>
            <a:r>
              <a:rPr lang="pt-BR" sz="2100" dirty="0"/>
              <a:t> </a:t>
            </a:r>
            <a:r>
              <a:rPr lang="pt-BR" sz="2100" dirty="0" smtClean="0"/>
              <a:t>- CENTRO:</a:t>
            </a:r>
            <a:r>
              <a:rPr lang="pt-BR" sz="2100" b="1" dirty="0" smtClean="0"/>
              <a:t>49 – 22%</a:t>
            </a:r>
            <a:r>
              <a:rPr lang="pt-BR" sz="2100" dirty="0"/>
              <a:t> </a:t>
            </a:r>
            <a:r>
              <a:rPr lang="pt-BR" sz="2100" dirty="0" smtClean="0"/>
              <a:t>- NOVA VINHEDO:          </a:t>
            </a:r>
            <a:r>
              <a:rPr lang="pt-BR" sz="2100" b="1" dirty="0" smtClean="0"/>
              <a:t>63 – 29%</a:t>
            </a:r>
            <a:endParaRPr lang="pt-BR" sz="2100" dirty="0" smtClean="0"/>
          </a:p>
          <a:p>
            <a:endParaRPr lang="pt-BR" sz="2100" dirty="0"/>
          </a:p>
          <a:p>
            <a:pPr lvl="0"/>
            <a:r>
              <a:rPr lang="pt-BR" sz="2100" dirty="0" smtClean="0"/>
              <a:t>Desligamentos- 06</a:t>
            </a:r>
          </a:p>
          <a:p>
            <a:pPr lvl="0"/>
            <a:r>
              <a:rPr lang="pt-BR" sz="2100" b="1" dirty="0" smtClean="0"/>
              <a:t>Novos casos- 06</a:t>
            </a:r>
            <a:endParaRPr lang="pt-BR" sz="2100" b="1" dirty="0"/>
          </a:p>
          <a:p>
            <a:pPr lvl="0"/>
            <a:endParaRPr lang="pt-BR" sz="2100" b="1" spc="171" dirty="0">
              <a:solidFill>
                <a:srgbClr val="184183"/>
              </a:solidFill>
              <a:latin typeface="Aileron Regular Bold"/>
            </a:endParaRPr>
          </a:p>
          <a:p>
            <a:pPr algn="ctr"/>
            <a:r>
              <a:rPr lang="pt-BR" sz="3200" b="1" dirty="0" smtClean="0">
                <a:solidFill>
                  <a:srgbClr val="FFC000"/>
                </a:solidFill>
              </a:rPr>
              <a:t>Total </a:t>
            </a:r>
            <a:r>
              <a:rPr lang="pt-BR" sz="3200" b="1" dirty="0">
                <a:solidFill>
                  <a:srgbClr val="FFC000"/>
                </a:solidFill>
              </a:rPr>
              <a:t>de Atendimento no mês: </a:t>
            </a:r>
            <a:r>
              <a:rPr lang="pt-BR" sz="3200" b="1" dirty="0" smtClean="0">
                <a:solidFill>
                  <a:srgbClr val="FFC000"/>
                </a:solidFill>
              </a:rPr>
              <a:t> 5.328</a:t>
            </a:r>
            <a:endParaRPr lang="pt-BR" sz="3200" b="1" dirty="0">
              <a:solidFill>
                <a:srgbClr val="FFC000"/>
              </a:solidFill>
            </a:endParaRPr>
          </a:p>
          <a:p>
            <a:pPr lvl="0"/>
            <a:endParaRPr lang="en-US" sz="2100" spc="171" dirty="0">
              <a:solidFill>
                <a:srgbClr val="184183"/>
              </a:solidFill>
              <a:latin typeface="Aileron Regular Bold"/>
            </a:endParaRPr>
          </a:p>
          <a:p>
            <a:pPr lvl="0" algn="ctr"/>
            <a:r>
              <a:rPr lang="pt-BR" sz="2100" b="1" dirty="0" smtClean="0"/>
              <a:t>4.436 </a:t>
            </a:r>
            <a:r>
              <a:rPr lang="pt-BR" sz="2100" dirty="0" smtClean="0"/>
              <a:t>atendimentos </a:t>
            </a:r>
            <a:r>
              <a:rPr lang="pt-BR" sz="2100" dirty="0"/>
              <a:t>realizados de habilitação e </a:t>
            </a:r>
            <a:r>
              <a:rPr lang="pt-BR" sz="2100" dirty="0" smtClean="0"/>
              <a:t>Reabilitação </a:t>
            </a:r>
          </a:p>
          <a:p>
            <a:pPr lvl="0" algn="ctr"/>
            <a:r>
              <a:rPr lang="pt-BR" sz="2100" dirty="0" smtClean="0"/>
              <a:t>890 atendimentos/intervenções </a:t>
            </a:r>
            <a:r>
              <a:rPr lang="pt-BR" sz="2100" dirty="0"/>
              <a:t>as </a:t>
            </a:r>
            <a:r>
              <a:rPr lang="pt-BR" sz="2100" dirty="0" smtClean="0"/>
              <a:t>famílias</a:t>
            </a:r>
          </a:p>
          <a:p>
            <a:pPr marL="342900" lvl="0" indent="-342900" algn="ctr">
              <a:buAutoNum type="arabicPlain" startAt="794"/>
            </a:pPr>
            <a:endParaRPr lang="pt-BR" sz="2100" dirty="0"/>
          </a:p>
          <a:p>
            <a:pPr lvl="0" algn="ctr"/>
            <a:r>
              <a:rPr lang="pt-BR" sz="3200" b="1" dirty="0" smtClean="0">
                <a:solidFill>
                  <a:srgbClr val="FFC000"/>
                </a:solidFill>
              </a:rPr>
              <a:t>Perfil dos atendidos:</a:t>
            </a:r>
          </a:p>
          <a:p>
            <a:pPr lvl="0" algn="ctr"/>
            <a:r>
              <a:rPr lang="pt-BR" sz="2100" dirty="0" smtClean="0"/>
              <a:t>DI- 51%</a:t>
            </a:r>
          </a:p>
          <a:p>
            <a:pPr lvl="0" algn="ctr"/>
            <a:r>
              <a:rPr lang="pt-BR" sz="2100" dirty="0" smtClean="0"/>
              <a:t>TEA- 49%</a:t>
            </a:r>
            <a:endParaRPr lang="pt-BR" sz="2100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2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61094" y="138040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smtClean="0">
                <a:solidFill>
                  <a:schemeClr val="bg1"/>
                </a:solidFill>
                <a:latin typeface="Aileron Regular Bold"/>
              </a:rPr>
              <a:t>Dados </a:t>
            </a: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Gerais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31514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403617"/>
            <a:ext cx="7556500" cy="10134777"/>
            <a:chOff x="-35794" y="-2195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-35794" y="-2195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742" y="-40356"/>
            <a:ext cx="7556500" cy="955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33" y="1155797"/>
            <a:ext cx="7384848" cy="778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r>
              <a:rPr lang="pt-BR" sz="3200" b="1" dirty="0">
                <a:solidFill>
                  <a:srgbClr val="FFC000"/>
                </a:solidFill>
              </a:rPr>
              <a:t>Atividades gerais:</a:t>
            </a:r>
          </a:p>
          <a:p>
            <a:pPr algn="ctr">
              <a:lnSpc>
                <a:spcPts val="2398"/>
              </a:lnSpc>
            </a:pPr>
            <a:endParaRPr lang="pt-BR" sz="2100" b="1" dirty="0">
              <a:solidFill>
                <a:srgbClr val="FFC000"/>
              </a:solidFill>
            </a:endParaRPr>
          </a:p>
          <a:p>
            <a:pPr algn="ctr">
              <a:lnSpc>
                <a:spcPts val="2398"/>
              </a:lnSpc>
            </a:pPr>
            <a:endParaRPr lang="pt-BR" sz="2100" b="1" dirty="0" smtClean="0">
              <a:solidFill>
                <a:srgbClr val="FFC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Participação nos Conselhos CMAS, CMDCA, CME, CMDPD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Reuniões/contatos com a rede- </a:t>
            </a:r>
            <a:r>
              <a:rPr lang="pt-BR" altLang="pt-BR" sz="2100" dirty="0" smtClean="0">
                <a:ea typeface="Calibri" panose="020F0502020204030204" pitchFamily="34" charset="0"/>
              </a:rPr>
              <a:t>15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 smtClean="0"/>
              <a:t>Acolhimento inicial- 6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Visita domiciliar- 1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Atividades/Eventos com as famílias- </a:t>
            </a:r>
            <a:r>
              <a:rPr lang="pt-BR" altLang="pt-BR" sz="2100" dirty="0" smtClean="0">
                <a:ea typeface="Calibri" panose="020F0502020204030204" pitchFamily="34" charset="0"/>
              </a:rPr>
              <a:t>03</a:t>
            </a:r>
            <a:endParaRPr lang="pt-BR" altLang="pt-BR" sz="2100" dirty="0">
              <a:ea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altLang="pt-BR" sz="2100" dirty="0" smtClean="0">
                <a:ea typeface="Calibri" panose="020F0502020204030204" pitchFamily="34" charset="0"/>
              </a:rPr>
              <a:t>Grupo com famílias- Adolescentes AVD, Atividade externa Buffet, Pesquisa Seletividade alimentar.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 smtClean="0">
                <a:ea typeface="Calibri" panose="020F0502020204030204" pitchFamily="34" charset="0"/>
              </a:rPr>
              <a:t>Avaliação psicossocial- 07</a:t>
            </a:r>
          </a:p>
          <a:p>
            <a:pPr algn="ctr">
              <a:lnSpc>
                <a:spcPts val="2398"/>
              </a:lnSpc>
            </a:pPr>
            <a:r>
              <a:rPr lang="pt-BR" altLang="pt-BR" sz="2100" dirty="0" smtClean="0">
                <a:ea typeface="Calibri" panose="020F0502020204030204" pitchFamily="34" charset="0"/>
              </a:rPr>
              <a:t>Discussão </a:t>
            </a:r>
            <a:r>
              <a:rPr lang="pt-BR" altLang="pt-BR" sz="2100" dirty="0">
                <a:ea typeface="Calibri" panose="020F0502020204030204" pitchFamily="34" charset="0"/>
              </a:rPr>
              <a:t>de caso com APABEX para inclusão no Centro Dia</a:t>
            </a:r>
          </a:p>
          <a:p>
            <a:pPr algn="ctr">
              <a:lnSpc>
                <a:spcPts val="2398"/>
              </a:lnSpc>
            </a:pPr>
            <a:endParaRPr lang="pt-BR" sz="2100" b="1" dirty="0" smtClean="0">
              <a:solidFill>
                <a:srgbClr val="FFC000"/>
              </a:solidFill>
            </a:endParaRPr>
          </a:p>
          <a:p>
            <a:pPr algn="ctr">
              <a:lnSpc>
                <a:spcPts val="2398"/>
              </a:lnSpc>
            </a:pPr>
            <a:endParaRPr lang="pt-BR" sz="2100" b="1" dirty="0">
              <a:solidFill>
                <a:srgbClr val="FFC000"/>
              </a:solidFill>
            </a:endParaRPr>
          </a:p>
          <a:p>
            <a:pPr algn="ctr" fontAlgn="t"/>
            <a:r>
              <a:rPr lang="pt-BR" sz="3200" b="1" dirty="0">
                <a:solidFill>
                  <a:srgbClr val="FFC000"/>
                </a:solidFill>
              </a:rPr>
              <a:t>Atendimentos Realizados</a:t>
            </a:r>
            <a:endParaRPr lang="pt-BR" sz="3200" dirty="0">
              <a:solidFill>
                <a:srgbClr val="FFC000"/>
              </a:solidFill>
            </a:endParaRPr>
          </a:p>
          <a:p>
            <a:pPr algn="ctr" fontAlgn="t"/>
            <a:endParaRPr lang="pt-BR" sz="2100" dirty="0"/>
          </a:p>
          <a:p>
            <a:pPr algn="ctr">
              <a:lnSpc>
                <a:spcPts val="2398"/>
              </a:lnSpc>
            </a:pPr>
            <a:endParaRPr lang="pt-BR" sz="2100" b="1" dirty="0" smtClean="0">
              <a:solidFill>
                <a:srgbClr val="FFC000"/>
              </a:solidFill>
            </a:endParaRPr>
          </a:p>
          <a:p>
            <a:pPr algn="ctr" fontAlgn="t"/>
            <a:endParaRPr lang="pt-BR" sz="2100" dirty="0"/>
          </a:p>
          <a:p>
            <a:pPr algn="ctr" fontAlgn="t"/>
            <a:r>
              <a:rPr lang="pt-BR" sz="2100" b="1" dirty="0"/>
              <a:t>Atendimentos Realizados</a:t>
            </a:r>
            <a:endParaRPr lang="pt-BR" sz="2100" dirty="0"/>
          </a:p>
          <a:p>
            <a:pPr algn="ctr" fontAlgn="t"/>
            <a:r>
              <a:rPr lang="pt-BR" sz="2100" b="1" dirty="0"/>
              <a:t>Serviço </a:t>
            </a:r>
            <a:r>
              <a:rPr lang="pt-BR" sz="2100" b="1" dirty="0" smtClean="0"/>
              <a:t>Social</a:t>
            </a:r>
            <a:r>
              <a:rPr lang="pt-BR" sz="2100" dirty="0"/>
              <a:t> </a:t>
            </a:r>
            <a:r>
              <a:rPr lang="pt-BR" sz="2100" dirty="0" smtClean="0"/>
              <a:t>- 303</a:t>
            </a:r>
            <a:endParaRPr lang="pt-BR" sz="2100" dirty="0"/>
          </a:p>
          <a:p>
            <a:pPr algn="ctr" fontAlgn="t"/>
            <a:r>
              <a:rPr lang="pt-BR" sz="2100" b="1" dirty="0" smtClean="0"/>
              <a:t>Psicologia</a:t>
            </a:r>
            <a:r>
              <a:rPr lang="pt-BR" sz="2100" dirty="0" smtClean="0"/>
              <a:t>- 573</a:t>
            </a:r>
            <a:endParaRPr lang="pt-BR" sz="2100" dirty="0"/>
          </a:p>
          <a:p>
            <a:pPr algn="ctr" fontAlgn="t"/>
            <a:r>
              <a:rPr lang="pt-BR" sz="2100" b="1" dirty="0" smtClean="0"/>
              <a:t>Psicossocial</a:t>
            </a:r>
            <a:r>
              <a:rPr lang="pt-BR" sz="2100" dirty="0" smtClean="0"/>
              <a:t>- 13</a:t>
            </a:r>
            <a:endParaRPr lang="pt-BR" sz="2100" dirty="0"/>
          </a:p>
          <a:p>
            <a:pPr algn="just">
              <a:lnSpc>
                <a:spcPts val="2398"/>
              </a:lnSpc>
            </a:pPr>
            <a:endParaRPr lang="pt-BR" sz="1600" b="1" dirty="0">
              <a:solidFill>
                <a:srgbClr val="FFC000"/>
              </a:solidFill>
            </a:endParaRPr>
          </a:p>
          <a:p>
            <a:pPr algn="just">
              <a:lnSpc>
                <a:spcPts val="2398"/>
              </a:lnSpc>
            </a:pPr>
            <a:endParaRPr lang="pt-BR" sz="1600" dirty="0">
              <a:solidFill>
                <a:srgbClr val="FFC000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3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14194" y="90760"/>
            <a:ext cx="726901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98"/>
              </a:lnSpc>
            </a:pPr>
            <a:r>
              <a:rPr lang="pt-BR" sz="2400" b="1" dirty="0">
                <a:solidFill>
                  <a:srgbClr val="FFC000"/>
                </a:solidFill>
              </a:rPr>
              <a:t>Serviço de Proteção Social Especial para Pessoas com Deficiência e suas Famílias</a:t>
            </a:r>
          </a:p>
        </p:txBody>
      </p:sp>
    </p:spTree>
    <p:extLst>
      <p:ext uri="{BB962C8B-B14F-4D97-AF65-F5344CB8AC3E}">
        <p14:creationId xmlns:p14="http://schemas.microsoft.com/office/powerpoint/2010/main" val="2832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713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742" y="-18293"/>
            <a:ext cx="7556500" cy="200299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340" y="2135299"/>
            <a:ext cx="7384848" cy="6909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FFC000"/>
                </a:solidFill>
              </a:rPr>
              <a:t>Atividades gerais:</a:t>
            </a:r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Avaliação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para elegibilidade:  finalizada-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07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Confecção de órteses, adaptações, encaminhamento médico-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03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Testes/avaliações triagem-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36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Atividades Externas com Grupos dos atendidos- Sorveteria Ideal, Padaria Imigrantes, Buffet </a:t>
            </a:r>
            <a:r>
              <a:rPr lang="pt-BR" sz="21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Akalum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Pesquisa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sobre seletividade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alimentar ;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algn="ctr"/>
            <a:endParaRPr lang="pt-BR" sz="1600" b="1" dirty="0" smtClean="0">
              <a:solidFill>
                <a:srgbClr val="FFC000"/>
              </a:solidFill>
            </a:endParaRPr>
          </a:p>
          <a:p>
            <a:pPr algn="ctr"/>
            <a:r>
              <a:rPr lang="pt-BR" sz="3200" b="1" dirty="0">
                <a:solidFill>
                  <a:srgbClr val="FFC000"/>
                </a:solidFill>
              </a:rPr>
              <a:t>Atendimentos Realizados</a:t>
            </a:r>
            <a:endParaRPr lang="pt-BR" sz="3200" dirty="0">
              <a:solidFill>
                <a:srgbClr val="FFC000"/>
              </a:solidFill>
            </a:endParaRPr>
          </a:p>
          <a:p>
            <a:pPr algn="ctr"/>
            <a:endParaRPr lang="pt-BR" sz="1600" b="1" dirty="0" smtClean="0">
              <a:solidFill>
                <a:srgbClr val="FFC000"/>
              </a:solidFill>
            </a:endParaRPr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algn="ctr" fontAlgn="t"/>
            <a:r>
              <a:rPr lang="pt-BR" sz="2100" b="1" dirty="0" smtClean="0"/>
              <a:t>Fisioterapia</a:t>
            </a:r>
            <a:r>
              <a:rPr lang="pt-BR" sz="2100" dirty="0" smtClean="0"/>
              <a:t> – 1.013</a:t>
            </a:r>
            <a:endParaRPr lang="pt-BR" sz="2100" dirty="0"/>
          </a:p>
          <a:p>
            <a:pPr algn="ctr" fontAlgn="t"/>
            <a:r>
              <a:rPr lang="pt-BR" sz="2100" b="1" dirty="0" smtClean="0"/>
              <a:t>Fonoaudiologia</a:t>
            </a:r>
            <a:r>
              <a:rPr lang="pt-BR" sz="2100" dirty="0"/>
              <a:t> </a:t>
            </a:r>
            <a:r>
              <a:rPr lang="pt-BR" sz="2100" dirty="0" smtClean="0"/>
              <a:t>- 881</a:t>
            </a:r>
            <a:endParaRPr lang="pt-BR" sz="2100" dirty="0"/>
          </a:p>
          <a:p>
            <a:pPr algn="ctr" fontAlgn="t"/>
            <a:r>
              <a:rPr lang="pt-BR" sz="2100" b="1" dirty="0" smtClean="0"/>
              <a:t>Psicologia</a:t>
            </a:r>
            <a:r>
              <a:rPr lang="pt-BR" sz="2100" dirty="0"/>
              <a:t> </a:t>
            </a:r>
            <a:r>
              <a:rPr lang="pt-BR" sz="2100" dirty="0" smtClean="0"/>
              <a:t>- 916</a:t>
            </a:r>
            <a:endParaRPr lang="pt-BR" sz="2100" dirty="0"/>
          </a:p>
          <a:p>
            <a:pPr algn="ctr" fontAlgn="t"/>
            <a:r>
              <a:rPr lang="pt-BR" sz="2100" b="1" dirty="0"/>
              <a:t>Terapia </a:t>
            </a:r>
            <a:r>
              <a:rPr lang="pt-BR" sz="2100" b="1" dirty="0" smtClean="0"/>
              <a:t>Ocupacional</a:t>
            </a:r>
            <a:r>
              <a:rPr lang="pt-BR" sz="2100" dirty="0"/>
              <a:t> </a:t>
            </a:r>
            <a:r>
              <a:rPr lang="pt-BR" sz="2100" dirty="0" smtClean="0"/>
              <a:t>- 472</a:t>
            </a:r>
            <a:endParaRPr lang="pt-BR" sz="2100" dirty="0"/>
          </a:p>
          <a:p>
            <a:pPr algn="ctr" fontAlgn="t"/>
            <a:r>
              <a:rPr lang="pt-BR" sz="2100" b="1" dirty="0"/>
              <a:t>Neurologista </a:t>
            </a:r>
            <a:r>
              <a:rPr lang="pt-BR" sz="2100" dirty="0"/>
              <a:t> </a:t>
            </a:r>
            <a:r>
              <a:rPr lang="pt-BR" sz="2100" dirty="0" smtClean="0"/>
              <a:t>- 15</a:t>
            </a:r>
            <a:endParaRPr lang="pt-BR" sz="2100" dirty="0"/>
          </a:p>
          <a:p>
            <a:pPr algn="ctr" fontAlgn="t"/>
            <a:r>
              <a:rPr lang="pt-BR" sz="2100" b="1" dirty="0" smtClean="0"/>
              <a:t>Psiquiatra</a:t>
            </a:r>
            <a:r>
              <a:rPr lang="pt-BR" sz="2100" dirty="0"/>
              <a:t> </a:t>
            </a:r>
            <a:r>
              <a:rPr lang="pt-BR" sz="2100" dirty="0" smtClean="0"/>
              <a:t>- 18</a:t>
            </a:r>
            <a:endParaRPr lang="pt-BR" sz="2100" dirty="0"/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algn="ctr"/>
            <a:endParaRPr lang="pt-BR" sz="1600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4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2962" y="10222"/>
            <a:ext cx="740714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400" b="1" dirty="0">
                <a:solidFill>
                  <a:srgbClr val="FFC000"/>
                </a:solidFill>
              </a:rPr>
              <a:t>Habilitação e Reabilitação da Pessoa com Deficiência (Inter secretaria Saúde): Assistência de saúde aos usuários com Deficiência Intelectual associada ou não a outras Deficiências e/ou Transtorno Global do Desenvolvimento com ou sem </a:t>
            </a:r>
            <a:r>
              <a:rPr lang="pt-BR" sz="2400" b="1" dirty="0" err="1">
                <a:solidFill>
                  <a:srgbClr val="FFC000"/>
                </a:solidFill>
              </a:rPr>
              <a:t>comorbidades</a:t>
            </a:r>
            <a:r>
              <a:rPr lang="pt-BR" sz="2400" b="1" dirty="0">
                <a:solidFill>
                  <a:srgbClr val="FFC000"/>
                </a:solidFill>
              </a:rPr>
              <a:t> psiquiátrica</a:t>
            </a:r>
          </a:p>
        </p:txBody>
      </p:sp>
    </p:spTree>
    <p:extLst>
      <p:ext uri="{BB962C8B-B14F-4D97-AF65-F5344CB8AC3E}">
        <p14:creationId xmlns:p14="http://schemas.microsoft.com/office/powerpoint/2010/main" val="13871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5142" y="6284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8292"/>
            <a:ext cx="7556500" cy="237232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5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63850" y="67028"/>
            <a:ext cx="726901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400" b="1" dirty="0">
                <a:solidFill>
                  <a:srgbClr val="FFC000"/>
                </a:solidFill>
              </a:rPr>
              <a:t>Habilitação e Reabilitação da Pessoa com Deficiência (Inter secretaria Educação): Serviço educacional especializado em pedagogia, psicopedagogia e inclusão no mercado de trabalho para pessoas com deficiência intelectual e com transtornos globais do desenvolvimento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945" y="2633862"/>
            <a:ext cx="722486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C000"/>
                </a:solidFill>
              </a:rPr>
              <a:t>Atividades </a:t>
            </a:r>
            <a:r>
              <a:rPr lang="pt-BR" sz="3200" b="1" dirty="0">
                <a:solidFill>
                  <a:srgbClr val="FFC000"/>
                </a:solidFill>
              </a:rPr>
              <a:t>gerais:</a:t>
            </a: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1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Inclusos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na escola-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181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Inclusão no Mundo do Trabalho- 0</a:t>
            </a: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Reuniões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e processo de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inclusão – 2</a:t>
            </a: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Organização atividade </a:t>
            </a:r>
            <a:r>
              <a:rPr lang="pt-BR" sz="21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Komedi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Orientações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escolares- 03</a:t>
            </a:r>
            <a:endParaRPr lang="pt-BR" sz="2100" b="1" dirty="0">
              <a:solidFill>
                <a:srgbClr val="FFC000"/>
              </a:solidFill>
            </a:endParaRPr>
          </a:p>
          <a:p>
            <a:pPr algn="ctr" fontAlgn="t"/>
            <a:endParaRPr lang="pt-BR" sz="2100" dirty="0" smtClean="0"/>
          </a:p>
          <a:p>
            <a:pPr algn="ctr" fontAlgn="t"/>
            <a:endParaRPr lang="pt-BR" sz="2100" dirty="0"/>
          </a:p>
          <a:p>
            <a:pPr algn="ctr" fontAlgn="t"/>
            <a:r>
              <a:rPr lang="pt-BR" sz="3200" b="1" dirty="0">
                <a:solidFill>
                  <a:srgbClr val="FFC000"/>
                </a:solidFill>
              </a:rPr>
              <a:t>Atendimentos Realizados</a:t>
            </a:r>
            <a:endParaRPr lang="pt-BR" sz="3200" dirty="0">
              <a:solidFill>
                <a:srgbClr val="FFC000"/>
              </a:solidFill>
            </a:endParaRPr>
          </a:p>
          <a:p>
            <a:pPr algn="ctr" fontAlgn="t"/>
            <a:endParaRPr lang="pt-BR" sz="2100" dirty="0"/>
          </a:p>
          <a:p>
            <a:pPr algn="ctr" fontAlgn="t"/>
            <a:r>
              <a:rPr lang="pt-BR" sz="2100" b="1" dirty="0"/>
              <a:t>Psicopedagogia/</a:t>
            </a:r>
            <a:r>
              <a:rPr lang="pt-BR" sz="2100" b="1" dirty="0" err="1"/>
              <a:t>Neuropsicopedagogia</a:t>
            </a:r>
            <a:r>
              <a:rPr lang="pt-BR" sz="2100" dirty="0" smtClean="0"/>
              <a:t>– 1.023</a:t>
            </a:r>
            <a:endParaRPr lang="pt-BR" sz="2100" dirty="0"/>
          </a:p>
          <a:p>
            <a:pPr algn="ctr"/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6754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9987154"/>
            <a:ext cx="7556500" cy="7062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46018" b="46018"/>
          <a:stretch>
            <a:fillRect/>
          </a:stretch>
        </p:blipFill>
        <p:spPr>
          <a:xfrm>
            <a:off x="0" y="24879"/>
            <a:ext cx="7556500" cy="9784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552" y="153622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err="1">
                <a:solidFill>
                  <a:schemeClr val="bg1"/>
                </a:solidFill>
                <a:latin typeface="Aileron Regular Bold"/>
              </a:rPr>
              <a:t>Recursos</a:t>
            </a:r>
            <a:r>
              <a:rPr lang="en-US" sz="5016" dirty="0">
                <a:solidFill>
                  <a:schemeClr val="bg1"/>
                </a:solidFill>
                <a:latin typeface="Aileron Regular Bold"/>
              </a:rPr>
              <a:t> </a:t>
            </a:r>
            <a:r>
              <a:rPr lang="en-US" sz="5016" dirty="0" err="1">
                <a:solidFill>
                  <a:schemeClr val="bg1"/>
                </a:solidFill>
                <a:latin typeface="Aileron Regular Bold"/>
              </a:rPr>
              <a:t>Humanos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6692498" y="74014"/>
            <a:ext cx="663898" cy="8801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5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4552" y="1460500"/>
            <a:ext cx="72118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</a:rPr>
              <a:t>Contratações/Demissões</a:t>
            </a:r>
            <a:r>
              <a:rPr lang="pt-BR" dirty="0">
                <a:solidFill>
                  <a:schemeClr val="tx2"/>
                </a:solidFill>
              </a:rPr>
              <a:t> </a:t>
            </a:r>
          </a:p>
          <a:p>
            <a:r>
              <a:rPr lang="pt-BR" dirty="0">
                <a:solidFill>
                  <a:schemeClr val="tx2"/>
                </a:solidFill>
              </a:rPr>
              <a:t>3 Contratações  - 4 Demissão</a:t>
            </a:r>
          </a:p>
          <a:p>
            <a:endParaRPr lang="pt-BR" dirty="0">
              <a:solidFill>
                <a:schemeClr val="tx2"/>
              </a:solidFill>
            </a:endParaRPr>
          </a:p>
          <a:p>
            <a:r>
              <a:rPr lang="pt-BR" b="1" dirty="0">
                <a:solidFill>
                  <a:schemeClr val="tx2"/>
                </a:solidFill>
              </a:rPr>
              <a:t>Número atual de Colaboradores: </a:t>
            </a:r>
            <a:r>
              <a:rPr lang="pt-BR" dirty="0">
                <a:solidFill>
                  <a:schemeClr val="tx2"/>
                </a:solidFill>
              </a:rPr>
              <a:t>67</a:t>
            </a:r>
          </a:p>
          <a:p>
            <a:endParaRPr lang="pt-B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2"/>
                </a:solidFill>
              </a:rPr>
              <a:t>Benefícios</a:t>
            </a:r>
          </a:p>
          <a:p>
            <a:r>
              <a:rPr lang="pt-BR" dirty="0">
                <a:solidFill>
                  <a:schemeClr val="tx2"/>
                </a:solidFill>
              </a:rPr>
              <a:t>Cartão Alimentação: 7       Unimed: 11             </a:t>
            </a:r>
            <a:r>
              <a:rPr lang="pt-BR" dirty="0" err="1">
                <a:solidFill>
                  <a:schemeClr val="tx2"/>
                </a:solidFill>
              </a:rPr>
              <a:t>Uniodonto</a:t>
            </a:r>
            <a:r>
              <a:rPr lang="pt-BR" dirty="0">
                <a:solidFill>
                  <a:schemeClr val="tx2"/>
                </a:solidFill>
              </a:rPr>
              <a:t>: 19</a:t>
            </a:r>
          </a:p>
          <a:p>
            <a:r>
              <a:rPr lang="pt-BR" dirty="0">
                <a:solidFill>
                  <a:schemeClr val="tx2"/>
                </a:solidFill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2"/>
                </a:solidFill>
              </a:rPr>
              <a:t>Capacitação: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tx2"/>
                </a:solidFill>
              </a:rPr>
              <a:t>Psicopedagoga </a:t>
            </a:r>
            <a:r>
              <a:rPr lang="pt-BR" dirty="0">
                <a:solidFill>
                  <a:schemeClr val="tx2"/>
                </a:solidFill>
              </a:rPr>
              <a:t>(1 funcionária) – Reabilitação Neuropsicológica das Funções Executivas em Escolares-da avaliação à Intervenção Cognitiva, Emocional e </a:t>
            </a:r>
            <a:r>
              <a:rPr lang="pt-BR" dirty="0" smtClean="0">
                <a:solidFill>
                  <a:schemeClr val="tx2"/>
                </a:solidFill>
              </a:rPr>
              <a:t>Comportamental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2"/>
                </a:solidFill>
              </a:rPr>
              <a:t>Fisioterapeuta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(1 </a:t>
            </a:r>
            <a:r>
              <a:rPr lang="en-US" dirty="0" err="1">
                <a:solidFill>
                  <a:schemeClr val="tx2"/>
                </a:solidFill>
              </a:rPr>
              <a:t>funcionária</a:t>
            </a:r>
            <a:r>
              <a:rPr lang="en-US" dirty="0">
                <a:solidFill>
                  <a:schemeClr val="tx2"/>
                </a:solidFill>
              </a:rPr>
              <a:t>) – </a:t>
            </a:r>
            <a:r>
              <a:rPr lang="pt-BR" dirty="0">
                <a:solidFill>
                  <a:schemeClr val="tx2"/>
                </a:solidFill>
              </a:rPr>
              <a:t>Autismo e andar na ponta dos pés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Orientações/Intercorrências  funcionários: 91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" y="9987154"/>
            <a:ext cx="7556502" cy="7062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6018" b="46018"/>
          <a:stretch>
            <a:fillRect/>
          </a:stretch>
        </p:blipFill>
        <p:spPr>
          <a:xfrm>
            <a:off x="-1" y="-25999"/>
            <a:ext cx="7556501" cy="9784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8155" y="123523"/>
            <a:ext cx="6792510" cy="68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8"/>
              </a:lnSpc>
            </a:pP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Gestão</a:t>
            </a:r>
            <a:r>
              <a:rPr lang="en-US" sz="4816" dirty="0">
                <a:solidFill>
                  <a:srgbClr val="184183"/>
                </a:solidFill>
                <a:latin typeface="Aileron Regular Bold"/>
              </a:rPr>
              <a:t> </a:t>
            </a: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Financeira</a:t>
            </a:r>
            <a:endParaRPr lang="en-US" sz="4816" dirty="0">
              <a:solidFill>
                <a:srgbClr val="184183"/>
              </a:solidFill>
              <a:latin typeface="Aileron Regular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6348" t="7525" r="26631" b="9359"/>
          <a:stretch>
            <a:fillRect/>
          </a:stretch>
        </p:blipFill>
        <p:spPr>
          <a:xfrm>
            <a:off x="6804000" y="72000"/>
            <a:ext cx="663898" cy="8801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6018" b="46018"/>
          <a:stretch>
            <a:fillRect/>
          </a:stretch>
        </p:blipFill>
        <p:spPr>
          <a:xfrm>
            <a:off x="0" y="1210673"/>
            <a:ext cx="7556500" cy="7217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92819" y="1028810"/>
            <a:ext cx="3969048" cy="90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spc="529">
                <a:solidFill>
                  <a:srgbClr val="FFFFFF"/>
                </a:solidFill>
                <a:latin typeface="Aileron Regular Bold"/>
              </a:rPr>
              <a:t>RECEITAS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9924" y="1982160"/>
            <a:ext cx="5214839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spc="439" dirty="0">
                <a:solidFill>
                  <a:srgbClr val="184183"/>
                </a:solidFill>
                <a:latin typeface="Aileron Regular Bold"/>
              </a:rPr>
              <a:t>R$ 524.556,59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chemeClr val="bg1"/>
                </a:solidFill>
              </a:rPr>
              <a:t>7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97CD3260-CAC1-F715-5E01-7CE4E9A43D49}"/>
              </a:ext>
            </a:extLst>
          </p:cNvPr>
          <p:cNvGraphicFramePr/>
          <p:nvPr>
            <p:extLst/>
          </p:nvPr>
        </p:nvGraphicFramePr>
        <p:xfrm>
          <a:off x="-1" y="2814941"/>
          <a:ext cx="7556501" cy="684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2943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" y="9987154"/>
            <a:ext cx="7556501" cy="7062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46018" b="46018"/>
          <a:stretch>
            <a:fillRect/>
          </a:stretch>
        </p:blipFill>
        <p:spPr>
          <a:xfrm>
            <a:off x="0" y="17273"/>
            <a:ext cx="7556500" cy="9784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0690" y="195741"/>
            <a:ext cx="6792510" cy="68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8"/>
              </a:lnSpc>
            </a:pP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Gestão</a:t>
            </a:r>
            <a:r>
              <a:rPr lang="en-US" sz="4816" dirty="0">
                <a:solidFill>
                  <a:srgbClr val="184183"/>
                </a:solidFill>
                <a:latin typeface="Aileron Regular Bold"/>
              </a:rPr>
              <a:t> </a:t>
            </a: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Financeira</a:t>
            </a:r>
            <a:endParaRPr lang="en-US" sz="4816" dirty="0">
              <a:solidFill>
                <a:srgbClr val="184183"/>
              </a:solidFill>
              <a:latin typeface="Aileron Regular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6804000" y="72000"/>
            <a:ext cx="663898" cy="8801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46018" b="46018"/>
          <a:stretch>
            <a:fillRect/>
          </a:stretch>
        </p:blipFill>
        <p:spPr>
          <a:xfrm>
            <a:off x="0" y="1210673"/>
            <a:ext cx="7556500" cy="72174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94163" y="1067354"/>
            <a:ext cx="3961606" cy="90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spc="529">
                <a:solidFill>
                  <a:srgbClr val="FFFFFF"/>
                </a:solidFill>
                <a:latin typeface="Aileron Regular Bold"/>
              </a:rPr>
              <a:t>DESPESAS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0829" y="2359093"/>
            <a:ext cx="5214839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spc="439" dirty="0">
                <a:solidFill>
                  <a:srgbClr val="184183"/>
                </a:solidFill>
                <a:latin typeface="Aileron Regular Bold"/>
              </a:rPr>
              <a:t>R$ 346.323,69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chemeClr val="bg1"/>
                </a:solidFill>
              </a:rPr>
              <a:t>8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F6365B7-EA61-EDD4-5C4A-DD902894FA30}"/>
              </a:ext>
            </a:extLst>
          </p:cNvPr>
          <p:cNvGraphicFramePr/>
          <p:nvPr>
            <p:extLst/>
          </p:nvPr>
        </p:nvGraphicFramePr>
        <p:xfrm>
          <a:off x="180690" y="3667478"/>
          <a:ext cx="7287208" cy="538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8977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420</Words>
  <Application>Microsoft Office PowerPoint</Application>
  <PresentationFormat>Personalizar</PresentationFormat>
  <Paragraphs>137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Aileron Regular Bold</vt:lpstr>
      <vt:lpstr>Arial</vt:lpstr>
      <vt:lpstr>Abril Fatface</vt:lpstr>
      <vt:lpstr>Calibri</vt:lpstr>
      <vt:lpstr>Wingdings</vt:lpstr>
      <vt:lpstr>Aileron Regular</vt:lpstr>
      <vt:lpstr>Aileron Heavy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Câmera Foto Lentes E-mail Newsletter</dc:title>
  <dc:creator>Gisele Bucatte</dc:creator>
  <cp:lastModifiedBy>Sala 15</cp:lastModifiedBy>
  <cp:revision>18</cp:revision>
  <dcterms:created xsi:type="dcterms:W3CDTF">2006-08-16T00:00:00Z</dcterms:created>
  <dcterms:modified xsi:type="dcterms:W3CDTF">2022-07-01T17:08:50Z</dcterms:modified>
  <dc:identifier>DAE6s_EQKnQ</dc:identifier>
</cp:coreProperties>
</file>