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88" r:id="rId4"/>
    <p:sldId id="289" r:id="rId5"/>
    <p:sldId id="290" r:id="rId6"/>
    <p:sldId id="292" r:id="rId7"/>
    <p:sldId id="291" r:id="rId8"/>
    <p:sldId id="284" r:id="rId9"/>
    <p:sldId id="293" r:id="rId10"/>
    <p:sldId id="294" r:id="rId11"/>
    <p:sldId id="281" r:id="rId12"/>
  </p:sldIdLst>
  <p:sldSz cx="7556500" cy="10693400"/>
  <p:notesSz cx="6858000" cy="9144000"/>
  <p:embeddedFontLst>
    <p:embeddedFont>
      <p:font typeface="Aileron Regular" panose="020B0604020202020204" charset="0"/>
      <p:regular r:id="rId14"/>
    </p:embeddedFont>
    <p:embeddedFont>
      <p:font typeface="Aileron Heavy" panose="020B0604020202020204" charset="0"/>
      <p:regular r:id="rId15"/>
    </p:embeddedFont>
    <p:embeddedFont>
      <p:font typeface="Abril Fatface" panose="020B0604020202020204" charset="0"/>
      <p:regular r:id="rId16"/>
    </p:embeddedFont>
    <p:embeddedFont>
      <p:font typeface="Aileron Regular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21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RECEITAS</a:t>
            </a:r>
            <a:r>
              <a:rPr lang="en-US" baseline="0" dirty="0"/>
              <a:t>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3A5-446D-BDA8-E217CC56B8D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3A5-446D-BDA8-E217CC56B8D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3A5-446D-BDA8-E217CC56B8D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3A5-446D-BDA8-E217CC56B8D0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3A5-446D-BDA8-E217CC56B8D0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3A5-446D-BDA8-E217CC56B8D0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3A5-446D-BDA8-E217CC56B8D0}"/>
              </c:ext>
            </c:extLst>
          </c:dPt>
          <c:dLbls>
            <c:dLbl>
              <c:idx val="0"/>
              <c:layout>
                <c:manualLayout>
                  <c:x val="-4.4672130659415048E-2"/>
                  <c:y val="0.1215573235942454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A5-446D-BDA8-E217CC56B8D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675879484433337"/>
                  <c:y val="0.1530389367396781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A5-446D-BDA8-E217CC56B8D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2119604033665846"/>
                  <c:y val="-4.458199244954011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D3A5-446D-BDA8-E217CC56B8D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0733529976374105E-2"/>
                  <c:y val="-0.1176806285986334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3A5-446D-BDA8-E217CC56B8D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5819483117914579E-3"/>
                  <c:y val="-7.92831866275191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D3A5-446D-BDA8-E217CC56B8D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3433730770365747E-2"/>
                  <c:y val="-8.026528074650247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A5-446D-BDA8-E217CC56B8D0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4379618291587601"/>
                  <c:y val="0.1350899878227336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A5-446D-BDA8-E217CC56B8D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Planilha1!$A$2:$A$8</c:f>
              <c:strCache>
                <c:ptCount val="7"/>
                <c:pt idx="0">
                  <c:v>Doações PF e PJ</c:v>
                </c:pt>
                <c:pt idx="1">
                  <c:v>PMV Saúde 12/2018</c:v>
                </c:pt>
                <c:pt idx="2">
                  <c:v>PMV Saúde 42/2020</c:v>
                </c:pt>
                <c:pt idx="3">
                  <c:v>PMV Educação</c:v>
                </c:pt>
                <c:pt idx="4">
                  <c:v>PMV Assistência</c:v>
                </c:pt>
                <c:pt idx="5">
                  <c:v>Eventos </c:v>
                </c:pt>
                <c:pt idx="6">
                  <c:v>Clinica</c:v>
                </c:pt>
              </c:strCache>
            </c:strRef>
          </c:cat>
          <c:val>
            <c:numRef>
              <c:f>Planilha1!$B$2:$B$8</c:f>
              <c:numCache>
                <c:formatCode>#,##0.00</c:formatCode>
                <c:ptCount val="7"/>
                <c:pt idx="0">
                  <c:v>19269.32</c:v>
                </c:pt>
                <c:pt idx="1">
                  <c:v>82000</c:v>
                </c:pt>
                <c:pt idx="2">
                  <c:v>27088.93</c:v>
                </c:pt>
                <c:pt idx="3">
                  <c:v>70000</c:v>
                </c:pt>
                <c:pt idx="4">
                  <c:v>22800</c:v>
                </c:pt>
                <c:pt idx="5">
                  <c:v>4452.25</c:v>
                </c:pt>
                <c:pt idx="6">
                  <c:v>241370.4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A5-446D-BDA8-E217CC56B8D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035063053654075E-2"/>
          <c:y val="0.91577174246446791"/>
          <c:w val="0.92977847816072534"/>
          <c:h val="8.4228257535532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DESPESAS ADMINISTRATIVAS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77-4A34-90A6-EEEA4B2298A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77-4A34-90A6-EEEA4B2298A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FC1-4458-A32C-1E7F7E3C4945}"/>
              </c:ext>
            </c:extLst>
          </c:dPt>
          <c:dLbls>
            <c:dLbl>
              <c:idx val="2"/>
              <c:layout>
                <c:manualLayout>
                  <c:x val="1.7789940948577224E-2"/>
                  <c:y val="8.1458092139777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FC1-4458-A32C-1E7F7E3C49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RH</c:v>
                </c:pt>
                <c:pt idx="1">
                  <c:v>MANUTENÇÃO</c:v>
                </c:pt>
                <c:pt idx="2">
                  <c:v>EVENTOS</c:v>
                </c:pt>
              </c:strCache>
              <c:extLst xmlns:c16r2="http://schemas.microsoft.com/office/drawing/2015/06/chart"/>
            </c:strRef>
          </c:cat>
          <c:val>
            <c:numRef>
              <c:f>Planilha1!$B$2:$B$4</c:f>
              <c:numCache>
                <c:formatCode>#,##0.00</c:formatCode>
                <c:ptCount val="3"/>
                <c:pt idx="0">
                  <c:v>297127.65000000002</c:v>
                </c:pt>
                <c:pt idx="1">
                  <c:v>39432.92</c:v>
                </c:pt>
                <c:pt idx="2">
                  <c:v>1992.04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FC1-4458-A32C-1E7F7E3C494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726A-7605-48A9-9878-00C0A861D552}" type="datetimeFigureOut">
              <a:rPr lang="pt-BR" smtClean="0"/>
              <a:t>05/12/2022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65238-3ED6-4098-BBA4-3DB36C3A73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168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6221-2634-4FC6-9327-8996B624248C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858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54630" y="9936000"/>
            <a:ext cx="5504213" cy="90502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07951" y="0"/>
            <a:ext cx="7666794" cy="39317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7950" y="0"/>
            <a:ext cx="2195245" cy="108410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5407" y="6861646"/>
            <a:ext cx="546024" cy="4738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265223" y="173526"/>
            <a:ext cx="1495149" cy="198216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2122205" y="541624"/>
            <a:ext cx="5434295" cy="2539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8"/>
              </a:lnSpc>
            </a:pPr>
            <a:r>
              <a:rPr lang="en-US" sz="6500" dirty="0" err="1" smtClean="0">
                <a:solidFill>
                  <a:srgbClr val="FFFFFF"/>
                </a:solidFill>
                <a:latin typeface="Aileron Heavy"/>
              </a:rPr>
              <a:t>Relatório</a:t>
            </a:r>
            <a:r>
              <a:rPr lang="en-US" sz="6500" dirty="0" smtClean="0">
                <a:solidFill>
                  <a:srgbClr val="FFFFFF"/>
                </a:solidFill>
                <a:latin typeface="Aileron Heavy"/>
              </a:rPr>
              <a:t> Mensal</a:t>
            </a:r>
          </a:p>
          <a:p>
            <a:pPr algn="ctr">
              <a:lnSpc>
                <a:spcPts val="6578"/>
              </a:lnSpc>
            </a:pPr>
            <a:r>
              <a:rPr lang="en-US" sz="6500" smtClean="0">
                <a:solidFill>
                  <a:srgbClr val="FFFFFF"/>
                </a:solidFill>
                <a:latin typeface="Aileron Heavy"/>
              </a:rPr>
              <a:t>Junho</a:t>
            </a:r>
            <a:endParaRPr lang="en-US" sz="6500" dirty="0">
              <a:solidFill>
                <a:srgbClr val="FFFFFF"/>
              </a:solidFill>
              <a:latin typeface="Aileron Heav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0" y="2353890"/>
            <a:ext cx="1923651" cy="806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724"/>
              </a:lnSpc>
            </a:pPr>
            <a:r>
              <a:rPr lang="en-US" sz="5500" b="1" spc="384" dirty="0" smtClean="0">
                <a:solidFill>
                  <a:srgbClr val="FFFFFF"/>
                </a:solidFill>
                <a:latin typeface="Aileron Regular"/>
              </a:rPr>
              <a:t>2022 </a:t>
            </a:r>
            <a:r>
              <a:rPr lang="en-US" sz="4802" b="1" spc="384" dirty="0" smtClean="0">
                <a:solidFill>
                  <a:srgbClr val="FFFFFF"/>
                </a:solidFill>
                <a:latin typeface="Aileron Regular"/>
              </a:rPr>
              <a:t> </a:t>
            </a:r>
            <a:endParaRPr lang="en-US" sz="4802" b="1" spc="384" dirty="0">
              <a:solidFill>
                <a:srgbClr val="FFFFFF"/>
              </a:solidFill>
              <a:latin typeface="Aileron Regular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2" y="3931768"/>
            <a:ext cx="7664452" cy="6004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1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17273"/>
            <a:ext cx="7556500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80690" y="195741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694163" y="1067354"/>
            <a:ext cx="3961606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DESPESAS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70829" y="2359093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R$ 338.552,61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smtClean="0">
                <a:solidFill>
                  <a:schemeClr val="bg1"/>
                </a:solidFill>
              </a:rPr>
              <a:t>9</a:t>
            </a:r>
            <a:endParaRPr lang="pt-BR" sz="5000" dirty="0">
              <a:solidFill>
                <a:schemeClr val="bg1"/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CF6365B7-EA61-EDD4-5C4A-DD902894FA30}"/>
              </a:ext>
            </a:extLst>
          </p:cNvPr>
          <p:cNvGraphicFramePr/>
          <p:nvPr>
            <p:extLst/>
          </p:nvPr>
        </p:nvGraphicFramePr>
        <p:xfrm>
          <a:off x="180690" y="3667478"/>
          <a:ext cx="7287208" cy="5382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687121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547059"/>
            <a:ext cx="7655356" cy="266235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26348" r="26631" b="6067"/>
          <a:stretch>
            <a:fillRect/>
          </a:stretch>
        </p:blipFill>
        <p:spPr>
          <a:xfrm>
            <a:off x="1949450" y="2755900"/>
            <a:ext cx="3299767" cy="494401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-406495" y="50195"/>
            <a:ext cx="4186495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dirty="0" err="1">
                <a:solidFill>
                  <a:srgbClr val="FFFFFF"/>
                </a:solidFill>
                <a:latin typeface="Abril Fatface"/>
              </a:rPr>
              <a:t>Contato</a:t>
            </a:r>
            <a:endParaRPr lang="en-US" sz="6000" dirty="0">
              <a:solidFill>
                <a:srgbClr val="FFFFFF"/>
              </a:solidFill>
              <a:latin typeface="Abril Fatface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-3500" y="8318500"/>
            <a:ext cx="7560000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Centro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Especialidades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Integradas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Vinhedo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Avenida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Páscoa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Zanetti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Trevisan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, 479 –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Jardim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Itália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Vinhedo/SP www.ceivi.org.br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ceivi@ceivi.org.br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Instagram: @</a:t>
            </a: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ceivioficial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en-US" sz="1800" dirty="0">
                <a:solidFill>
                  <a:srgbClr val="FFFFFF"/>
                </a:solidFill>
                <a:latin typeface="Abril Fatface"/>
              </a:rPr>
              <a:t>Facebook: CEIVI </a:t>
            </a:r>
          </a:p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Abril Fatface"/>
              </a:rPr>
              <a:t>Telefone</a:t>
            </a:r>
            <a:r>
              <a:rPr lang="en-US" sz="1800" dirty="0">
                <a:solidFill>
                  <a:srgbClr val="FFFFFF"/>
                </a:solidFill>
                <a:latin typeface="Abril Fatface"/>
              </a:rPr>
              <a:t>: (19) 3826- 7555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Atividades</a:t>
            </a: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1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73050" y="1247909"/>
            <a:ext cx="70833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Reuniões realizadas 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– 137</a:t>
            </a:r>
            <a:endParaRPr lang="pt-BR" dirty="0" smtClean="0">
              <a:solidFill>
                <a:srgbClr val="FF000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2"/>
                </a:solidFill>
              </a:rPr>
              <a:t>Alterações nas documentações e Planos no Sistema Sem Papel ( Emenda Parlamentar);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Visita do Presidente da Empresa Protege;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Reestruturação das salas da Clínica CEIVI;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Realização da Capacitação PODD;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Organização da confraternização dos colaboradores; 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Fechamento semestral atividade com todos atendidos e famílias: Agita CEIVI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Saídas e atividades extras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terapeutivas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Pokefy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para seletividade alimentar, Pururucas para trabalhar a função social , Salão de Beleza Sarah K com a função de trabalhar as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AVDs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com cuidados pessoais, Memorial do Imigrante: Visita a exposição </a:t>
            </a:r>
            <a:r>
              <a:rPr lang="pt-BR" dirty="0" err="1" smtClean="0">
                <a:solidFill>
                  <a:schemeClr val="tx2">
                    <a:lumMod val="75000"/>
                  </a:schemeClr>
                </a:solidFill>
              </a:rPr>
              <a:t>Paffaro</a:t>
            </a: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 com função Social;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Pesquisas realizadas com as famílias: Mobilidade urbana e Seletividade Alimentar.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18292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537" y="1003640"/>
            <a:ext cx="7384848" cy="7879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713" spc="171" dirty="0">
                <a:solidFill>
                  <a:srgbClr val="FFFFFF"/>
                </a:solidFill>
                <a:latin typeface="Aileron Regular"/>
              </a:rPr>
              <a:t>      </a:t>
            </a:r>
            <a:r>
              <a:rPr lang="pt-BR" sz="2800" b="1" dirty="0" smtClean="0">
                <a:solidFill>
                  <a:srgbClr val="FFC000"/>
                </a:solidFill>
              </a:rPr>
              <a:t>224 Pessoas </a:t>
            </a:r>
            <a:r>
              <a:rPr lang="pt-BR" sz="2800" b="1" dirty="0">
                <a:solidFill>
                  <a:srgbClr val="FFC000"/>
                </a:solidFill>
              </a:rPr>
              <a:t>com Deficiência Beneficiadas </a:t>
            </a:r>
          </a:p>
          <a:p>
            <a:pPr algn="ctr"/>
            <a:r>
              <a:rPr lang="pt-BR" sz="2100" b="1" dirty="0"/>
              <a:t>(Deficientes Intelectuais ou Transtorno do Espectro Autista);</a:t>
            </a:r>
            <a:endParaRPr lang="pt-BR" sz="2100" dirty="0"/>
          </a:p>
          <a:p>
            <a:endParaRPr lang="pt-BR" sz="2100" dirty="0"/>
          </a:p>
          <a:p>
            <a:r>
              <a:rPr lang="pt-BR" sz="2100" b="1" dirty="0"/>
              <a:t>Sendo: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100" dirty="0"/>
              <a:t>Atendimento Sistemático - 200</a:t>
            </a:r>
          </a:p>
          <a:p>
            <a:r>
              <a:rPr lang="pt-BR" sz="2100" dirty="0"/>
              <a:t>(Plano de trabalho Individual com agenda semanal de atendimentos)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100" dirty="0"/>
              <a:t> </a:t>
            </a:r>
            <a:r>
              <a:rPr lang="pt-BR" sz="2100" dirty="0" smtClean="0"/>
              <a:t>Prevenção </a:t>
            </a:r>
            <a:r>
              <a:rPr lang="pt-BR" sz="2100" dirty="0"/>
              <a:t>- 20</a:t>
            </a:r>
          </a:p>
          <a:p>
            <a:r>
              <a:rPr lang="pt-BR" sz="2100" dirty="0"/>
              <a:t>(0 a 5 anos acompanhamento do desenvolvimento e orientação em períodos pontuais do mês)</a:t>
            </a:r>
          </a:p>
          <a:p>
            <a:r>
              <a:rPr lang="pt-BR" sz="2100" dirty="0"/>
              <a:t> </a:t>
            </a:r>
            <a:r>
              <a:rPr lang="pt-BR" sz="2100" dirty="0" smtClean="0"/>
              <a:t>Atendidos </a:t>
            </a:r>
            <a:r>
              <a:rPr lang="pt-BR" sz="2100" dirty="0"/>
              <a:t>com apoio intermitente- </a:t>
            </a:r>
            <a:r>
              <a:rPr lang="pt-BR" sz="2100" dirty="0" smtClean="0"/>
              <a:t>04</a:t>
            </a:r>
          </a:p>
          <a:p>
            <a:endParaRPr lang="pt-BR" sz="2100" dirty="0"/>
          </a:p>
          <a:p>
            <a:pPr lvl="0"/>
            <a:r>
              <a:rPr lang="pt-BR" sz="2100" dirty="0" smtClean="0"/>
              <a:t>Desligamentos- 02</a:t>
            </a:r>
          </a:p>
          <a:p>
            <a:pPr lvl="0"/>
            <a:r>
              <a:rPr lang="pt-BR" sz="2100" b="1" dirty="0" smtClean="0"/>
              <a:t>Novos casos- 02</a:t>
            </a:r>
            <a:endParaRPr lang="pt-BR" sz="2100" b="1" dirty="0"/>
          </a:p>
          <a:p>
            <a:pPr lvl="0"/>
            <a:endParaRPr lang="pt-BR" sz="2100" b="1" spc="171" dirty="0">
              <a:solidFill>
                <a:srgbClr val="184183"/>
              </a:solidFill>
              <a:latin typeface="Aileron Regular Bold"/>
            </a:endParaRPr>
          </a:p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Total </a:t>
            </a:r>
            <a:r>
              <a:rPr lang="pt-BR" sz="3200" b="1" dirty="0">
                <a:solidFill>
                  <a:srgbClr val="FFC000"/>
                </a:solidFill>
              </a:rPr>
              <a:t>de Atendimento no mês: </a:t>
            </a:r>
            <a:r>
              <a:rPr lang="pt-BR" sz="3200" b="1" dirty="0" smtClean="0">
                <a:solidFill>
                  <a:srgbClr val="FFC000"/>
                </a:solidFill>
              </a:rPr>
              <a:t> 4.290</a:t>
            </a:r>
            <a:endParaRPr lang="pt-BR" sz="3200" b="1" dirty="0">
              <a:solidFill>
                <a:srgbClr val="FFC000"/>
              </a:solidFill>
            </a:endParaRPr>
          </a:p>
          <a:p>
            <a:pPr lvl="0"/>
            <a:endParaRPr lang="en-US" sz="2100" spc="171" dirty="0">
              <a:solidFill>
                <a:srgbClr val="184183"/>
              </a:solidFill>
              <a:latin typeface="Aileron Regular Bold"/>
            </a:endParaRPr>
          </a:p>
          <a:p>
            <a:pPr lvl="0" algn="ctr"/>
            <a:r>
              <a:rPr lang="pt-BR" sz="2100" b="1" dirty="0" smtClean="0"/>
              <a:t>3.640 </a:t>
            </a:r>
            <a:r>
              <a:rPr lang="pt-BR" sz="2100" dirty="0" smtClean="0"/>
              <a:t>atendimentos </a:t>
            </a:r>
            <a:r>
              <a:rPr lang="pt-BR" sz="2100" dirty="0"/>
              <a:t>realizados de habilitação e </a:t>
            </a:r>
            <a:r>
              <a:rPr lang="pt-BR" sz="2100" dirty="0" smtClean="0"/>
              <a:t>Reabilitação </a:t>
            </a:r>
          </a:p>
          <a:p>
            <a:pPr lvl="0" algn="ctr"/>
            <a:r>
              <a:rPr lang="pt-BR" sz="2100" dirty="0" smtClean="0"/>
              <a:t>650 atendimentos/intervenções </a:t>
            </a:r>
            <a:r>
              <a:rPr lang="pt-BR" sz="2100" dirty="0"/>
              <a:t>as </a:t>
            </a:r>
            <a:r>
              <a:rPr lang="pt-BR" sz="2100" dirty="0" smtClean="0"/>
              <a:t>famílias</a:t>
            </a:r>
          </a:p>
          <a:p>
            <a:pPr marL="342900" lvl="0" indent="-342900" algn="ctr">
              <a:buAutoNum type="arabicPlain" startAt="794"/>
            </a:pPr>
            <a:endParaRPr lang="pt-BR" sz="2100" dirty="0"/>
          </a:p>
          <a:p>
            <a:pPr lvl="0" algn="ctr"/>
            <a:r>
              <a:rPr lang="pt-BR" sz="3200" b="1" dirty="0" smtClean="0">
                <a:solidFill>
                  <a:srgbClr val="FFC000"/>
                </a:solidFill>
              </a:rPr>
              <a:t>Perfil dos atendidos:</a:t>
            </a:r>
          </a:p>
          <a:p>
            <a:pPr lvl="0" algn="ctr"/>
            <a:r>
              <a:rPr lang="pt-BR" sz="2100" dirty="0" smtClean="0"/>
              <a:t>DI- 51%</a:t>
            </a:r>
          </a:p>
          <a:p>
            <a:pPr lvl="0" algn="ctr"/>
            <a:r>
              <a:rPr lang="pt-BR" sz="2100" dirty="0" smtClean="0"/>
              <a:t>TEA- 49%</a:t>
            </a:r>
            <a:endParaRPr lang="pt-BR" sz="21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2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1094" y="138040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smtClean="0">
                <a:solidFill>
                  <a:schemeClr val="bg1"/>
                </a:solidFill>
                <a:latin typeface="Aileron Regular Bold"/>
              </a:rPr>
              <a:t>Dados </a:t>
            </a:r>
            <a:r>
              <a:rPr lang="en-US" sz="5016" dirty="0" err="1" smtClean="0">
                <a:solidFill>
                  <a:schemeClr val="bg1"/>
                </a:solidFill>
                <a:latin typeface="Aileron Regular Bold"/>
              </a:rPr>
              <a:t>Gerais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</p:spTree>
    <p:extLst>
      <p:ext uri="{BB962C8B-B14F-4D97-AF65-F5344CB8AC3E}">
        <p14:creationId xmlns:p14="http://schemas.microsoft.com/office/powerpoint/2010/main" val="315141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403617"/>
            <a:ext cx="7556500" cy="10134777"/>
            <a:chOff x="-35794" y="-2195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-35794" y="-2195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40356"/>
            <a:ext cx="7556500" cy="955386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433" y="1155797"/>
            <a:ext cx="7384848" cy="829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8"/>
              </a:lnSpc>
            </a:pPr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>
              <a:lnSpc>
                <a:spcPts val="2398"/>
              </a:lnSpc>
            </a:pPr>
            <a:endParaRPr lang="pt-BR" sz="2100" b="1" dirty="0">
              <a:solidFill>
                <a:srgbClr val="FFC000"/>
              </a:solidFill>
            </a:endParaRPr>
          </a:p>
          <a:p>
            <a:pPr algn="ctr">
              <a:lnSpc>
                <a:spcPts val="2398"/>
              </a:lnSpc>
            </a:pPr>
            <a:endParaRPr lang="pt-BR" sz="2100" b="1" dirty="0" smtClean="0">
              <a:solidFill>
                <a:srgbClr val="FFC000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Participação nos Conselhos CMAS</a:t>
            </a:r>
            <a:r>
              <a:rPr lang="pt-BR" altLang="pt-BR" sz="2100" dirty="0" smtClean="0">
                <a:ea typeface="Calibri" panose="020F0502020204030204" pitchFamily="34" charset="0"/>
              </a:rPr>
              <a:t>, </a:t>
            </a:r>
            <a:r>
              <a:rPr lang="pt-BR" altLang="pt-BR" sz="2100" dirty="0">
                <a:ea typeface="Calibri" panose="020F0502020204030204" pitchFamily="34" charset="0"/>
              </a:rPr>
              <a:t>CME, CMDPD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Reuniões/contatos com a rede- </a:t>
            </a:r>
            <a:r>
              <a:rPr lang="pt-BR" altLang="pt-BR" sz="2100" dirty="0" smtClean="0">
                <a:ea typeface="Calibri" panose="020F0502020204030204" pitchFamily="34" charset="0"/>
              </a:rPr>
              <a:t>13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 smtClean="0"/>
              <a:t>Acolhimento inicial- 2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Visita domiciliar- </a:t>
            </a:r>
            <a:r>
              <a:rPr lang="pt-BR" altLang="pt-BR" sz="2100" dirty="0" smtClean="0">
                <a:ea typeface="Calibri" panose="020F0502020204030204" pitchFamily="34" charset="0"/>
              </a:rPr>
              <a:t>1</a:t>
            </a:r>
            <a:endParaRPr lang="pt-BR" altLang="pt-BR" sz="21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altLang="pt-BR" sz="2100" dirty="0">
                <a:ea typeface="Calibri" panose="020F0502020204030204" pitchFamily="34" charset="0"/>
              </a:rPr>
              <a:t> </a:t>
            </a:r>
            <a:r>
              <a:rPr lang="pt-BR" altLang="pt-BR" sz="2100" dirty="0" smtClean="0">
                <a:ea typeface="Calibri" panose="020F0502020204030204" pitchFamily="34" charset="0"/>
              </a:rPr>
              <a:t>Atividades atendidos/Eventos </a:t>
            </a:r>
            <a:r>
              <a:rPr lang="pt-BR" altLang="pt-BR" sz="2100" dirty="0">
                <a:ea typeface="Calibri" panose="020F0502020204030204" pitchFamily="34" charset="0"/>
              </a:rPr>
              <a:t>com as famílias- 1</a:t>
            </a:r>
            <a:endParaRPr lang="pt-BR" altLang="pt-BR" sz="2100" dirty="0" smtClean="0"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sz="2400" dirty="0" smtClean="0">
                <a:solidFill>
                  <a:schemeClr val="tx2">
                    <a:lumMod val="75000"/>
                  </a:schemeClr>
                </a:solidFill>
              </a:rPr>
              <a:t>Agita CEIVI</a:t>
            </a:r>
            <a:endParaRPr lang="pt-BR" sz="2400" dirty="0">
              <a:solidFill>
                <a:schemeClr val="tx2">
                  <a:lumMod val="75000"/>
                </a:schemeClr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endParaRPr lang="pt-BR" altLang="pt-BR" sz="2100" dirty="0">
              <a:ea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100" dirty="0" smtClean="0">
                <a:ea typeface="Calibri" panose="020F0502020204030204" pitchFamily="34" charset="0"/>
              </a:rPr>
              <a:t>Grupo com famílias- </a:t>
            </a:r>
            <a:r>
              <a:rPr lang="pt-BR" sz="2000" dirty="0">
                <a:solidFill>
                  <a:schemeClr val="tx2">
                    <a:lumMod val="75000"/>
                  </a:schemeClr>
                </a:solidFill>
              </a:rPr>
              <a:t>roda de conversa Neurologista e </a:t>
            </a:r>
            <a:r>
              <a:rPr lang="pt-BR" sz="2000" dirty="0" smtClean="0">
                <a:solidFill>
                  <a:schemeClr val="tx2">
                    <a:lumMod val="75000"/>
                  </a:schemeClr>
                </a:solidFill>
              </a:rPr>
              <a:t>Psicologia;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2000" dirty="0"/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000" dirty="0">
                <a:ea typeface="Calibri" panose="020F0502020204030204" pitchFamily="34" charset="0"/>
              </a:rPr>
              <a:t>Avaliação psicossocial- </a:t>
            </a:r>
            <a:r>
              <a:rPr lang="pt-BR" altLang="pt-BR" sz="2000" dirty="0" smtClean="0">
                <a:ea typeface="Calibri" panose="020F0502020204030204" pitchFamily="34" charset="0"/>
              </a:rPr>
              <a:t>02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altLang="pt-BR" sz="2000" dirty="0">
              <a:ea typeface="Calibri" panose="020F0502020204030204" pitchFamily="34" charset="0"/>
            </a:endParaRPr>
          </a:p>
          <a:p>
            <a:pPr algn="ctr" fontAlgn="t"/>
            <a:r>
              <a:rPr lang="pt-BR" sz="2800" b="1" dirty="0">
                <a:solidFill>
                  <a:srgbClr val="FFC000"/>
                </a:solidFill>
              </a:rPr>
              <a:t>Atendimentos Realizados</a:t>
            </a:r>
            <a:endParaRPr lang="pt-BR" sz="2800" dirty="0">
              <a:solidFill>
                <a:srgbClr val="FFC000"/>
              </a:solidFill>
            </a:endParaRPr>
          </a:p>
          <a:p>
            <a:pPr algn="ctr" fontAlgn="t"/>
            <a:endParaRPr lang="pt-BR" sz="2000" dirty="0"/>
          </a:p>
          <a:p>
            <a:pPr algn="ctr">
              <a:lnSpc>
                <a:spcPts val="2398"/>
              </a:lnSpc>
            </a:pPr>
            <a:endParaRPr lang="pt-BR" sz="2000" b="1" dirty="0">
              <a:solidFill>
                <a:srgbClr val="FFC000"/>
              </a:solidFill>
            </a:endParaRPr>
          </a:p>
          <a:p>
            <a:pPr algn="ctr" fontAlgn="t"/>
            <a:endParaRPr lang="pt-BR" sz="2000" dirty="0"/>
          </a:p>
          <a:p>
            <a:pPr algn="ctr" fontAlgn="t"/>
            <a:r>
              <a:rPr lang="pt-BR" sz="2000" b="1" dirty="0"/>
              <a:t>Atendimentos Realizados</a:t>
            </a:r>
            <a:endParaRPr lang="pt-BR" sz="2000" dirty="0"/>
          </a:p>
          <a:p>
            <a:pPr algn="ctr" fontAlgn="t"/>
            <a:r>
              <a:rPr lang="pt-BR" sz="2000" b="1" dirty="0"/>
              <a:t>Serviço Social</a:t>
            </a:r>
            <a:r>
              <a:rPr lang="pt-BR" sz="2000" dirty="0"/>
              <a:t> - 297</a:t>
            </a:r>
          </a:p>
          <a:p>
            <a:pPr algn="ctr" fontAlgn="t"/>
            <a:r>
              <a:rPr lang="pt-BR" sz="2000" b="1" dirty="0"/>
              <a:t>Psicologia</a:t>
            </a:r>
            <a:r>
              <a:rPr lang="pt-BR" sz="2000" dirty="0"/>
              <a:t>- 349</a:t>
            </a:r>
          </a:p>
          <a:p>
            <a:pPr algn="ctr" fontAlgn="t"/>
            <a:r>
              <a:rPr lang="pt-BR" sz="2000" b="1" dirty="0"/>
              <a:t>Psicossocial</a:t>
            </a:r>
            <a:r>
              <a:rPr lang="pt-BR" sz="2000" dirty="0"/>
              <a:t>- 3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altLang="pt-BR" sz="2000" dirty="0">
              <a:ea typeface="Calibri" panose="020F050202020403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ts val="2398"/>
              </a:lnSpc>
            </a:pPr>
            <a:endParaRPr lang="pt-BR" sz="1600" b="1" dirty="0">
              <a:solidFill>
                <a:srgbClr val="FFC000"/>
              </a:solidFill>
            </a:endParaRPr>
          </a:p>
          <a:p>
            <a:pPr algn="just">
              <a:lnSpc>
                <a:spcPts val="2398"/>
              </a:lnSpc>
            </a:pPr>
            <a:endParaRPr lang="pt-BR" sz="1600" dirty="0">
              <a:solidFill>
                <a:srgbClr val="FFC000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3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14194" y="90760"/>
            <a:ext cx="726901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pt-BR" sz="2400" b="1" dirty="0">
                <a:solidFill>
                  <a:srgbClr val="FFC000"/>
                </a:solidFill>
              </a:rPr>
              <a:t>Serviço de Proteção Social Especial para Pessoas com Deficiência e suas Famílias</a:t>
            </a:r>
          </a:p>
        </p:txBody>
      </p:sp>
    </p:spTree>
    <p:extLst>
      <p:ext uri="{BB962C8B-B14F-4D97-AF65-F5344CB8AC3E}">
        <p14:creationId xmlns:p14="http://schemas.microsoft.com/office/powerpoint/2010/main" val="2832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18293"/>
            <a:ext cx="7556500" cy="200299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340" y="2135299"/>
            <a:ext cx="7384848" cy="5940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t-BR" sz="3200" b="1" dirty="0">
                <a:solidFill>
                  <a:srgbClr val="FFC000"/>
                </a:solidFill>
              </a:rPr>
              <a:t>Atividades gerais:</a:t>
            </a: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Avaliação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para elegibilidade:  finalizada-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06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Confecção de órteses, adaptações, encaminhamento médico-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04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 algn="ctr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Testes/avaliações triagem-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12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Atividades Externas com Grupos dos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atendidos- 04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endParaRPr lang="pt-BR" sz="1600" b="1" dirty="0" smtClean="0">
              <a:solidFill>
                <a:srgbClr val="FFC000"/>
              </a:solidFill>
            </a:endParaRPr>
          </a:p>
          <a:p>
            <a:pPr algn="ctr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/>
            <a:endParaRPr lang="pt-BR" sz="1600" b="1" dirty="0" smtClean="0">
              <a:solidFill>
                <a:srgbClr val="FFC000"/>
              </a:solidFill>
            </a:endParaRPr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 fontAlgn="t"/>
            <a:r>
              <a:rPr lang="pt-BR" sz="2100" b="1" dirty="0" smtClean="0"/>
              <a:t>Fisioterapia</a:t>
            </a:r>
            <a:r>
              <a:rPr lang="pt-BR" sz="2100" dirty="0" smtClean="0"/>
              <a:t> – 800</a:t>
            </a:r>
            <a:endParaRPr lang="pt-BR" sz="2100" dirty="0"/>
          </a:p>
          <a:p>
            <a:pPr algn="ctr" fontAlgn="t"/>
            <a:r>
              <a:rPr lang="pt-BR" sz="2100" b="1" dirty="0" smtClean="0"/>
              <a:t>Fonoaudiologia</a:t>
            </a:r>
            <a:r>
              <a:rPr lang="pt-BR" sz="2100" dirty="0"/>
              <a:t> </a:t>
            </a:r>
            <a:r>
              <a:rPr lang="pt-BR" sz="2100" dirty="0" smtClean="0"/>
              <a:t>- 522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Psicologia</a:t>
            </a:r>
            <a:r>
              <a:rPr lang="pt-BR" sz="2100" dirty="0"/>
              <a:t> </a:t>
            </a:r>
            <a:r>
              <a:rPr lang="pt-BR" sz="2100" dirty="0" smtClean="0"/>
              <a:t>- 748</a:t>
            </a:r>
            <a:endParaRPr lang="pt-BR" sz="2100" dirty="0"/>
          </a:p>
          <a:p>
            <a:pPr algn="ctr" fontAlgn="t"/>
            <a:r>
              <a:rPr lang="pt-BR" sz="2100" b="1" dirty="0"/>
              <a:t>Terapia </a:t>
            </a:r>
            <a:r>
              <a:rPr lang="pt-BR" sz="2100" b="1" dirty="0" smtClean="0"/>
              <a:t>Ocupacional</a:t>
            </a:r>
            <a:r>
              <a:rPr lang="pt-BR" sz="2100" dirty="0"/>
              <a:t> </a:t>
            </a:r>
            <a:r>
              <a:rPr lang="pt-BR" sz="2100" dirty="0" smtClean="0"/>
              <a:t>- 579</a:t>
            </a:r>
            <a:endParaRPr lang="pt-BR" sz="2100" dirty="0"/>
          </a:p>
          <a:p>
            <a:pPr algn="ctr" fontAlgn="t"/>
            <a:r>
              <a:rPr lang="pt-BR" sz="2100" b="1" dirty="0"/>
              <a:t>Neurologista </a:t>
            </a:r>
            <a:r>
              <a:rPr lang="pt-BR" sz="2100" dirty="0"/>
              <a:t> </a:t>
            </a:r>
            <a:r>
              <a:rPr lang="pt-BR" sz="2100" dirty="0" smtClean="0"/>
              <a:t>- 18</a:t>
            </a:r>
            <a:endParaRPr lang="pt-BR" sz="2100" dirty="0"/>
          </a:p>
          <a:p>
            <a:pPr algn="ctr" fontAlgn="t"/>
            <a:r>
              <a:rPr lang="pt-BR" sz="2100" b="1" dirty="0" smtClean="0"/>
              <a:t>Psiquiatra</a:t>
            </a:r>
            <a:r>
              <a:rPr lang="pt-BR" sz="2100" dirty="0"/>
              <a:t> </a:t>
            </a:r>
            <a:r>
              <a:rPr lang="pt-BR" sz="2100" dirty="0" smtClean="0"/>
              <a:t>- 20</a:t>
            </a:r>
            <a:endParaRPr lang="pt-BR" sz="2100" dirty="0"/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endParaRPr lang="pt-BR" sz="16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4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2962" y="10222"/>
            <a:ext cx="7407148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Habilitação e Reabilitação da Pessoa com Deficiência (Inter secretaria Saúde): Assistência de saúde aos usuários com Deficiência Intelectual associada ou não a outras Deficiências e/ou Transtorno Global do Desenvolvimento com ou sem </a:t>
            </a:r>
            <a:r>
              <a:rPr lang="pt-BR" sz="2400" b="1" dirty="0" err="1">
                <a:solidFill>
                  <a:srgbClr val="FFC000"/>
                </a:solidFill>
              </a:rPr>
              <a:t>comorbidades</a:t>
            </a:r>
            <a:r>
              <a:rPr lang="pt-BR" sz="2400" b="1" dirty="0">
                <a:solidFill>
                  <a:srgbClr val="FFC000"/>
                </a:solidFill>
              </a:rPr>
              <a:t> psiquiátrica</a:t>
            </a:r>
          </a:p>
        </p:txBody>
      </p:sp>
    </p:spTree>
    <p:extLst>
      <p:ext uri="{BB962C8B-B14F-4D97-AF65-F5344CB8AC3E}">
        <p14:creationId xmlns:p14="http://schemas.microsoft.com/office/powerpoint/2010/main" val="13871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9713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742" y="-18293"/>
            <a:ext cx="7556500" cy="94539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1340" y="2135299"/>
            <a:ext cx="7384848" cy="8094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altLang="pt-BR" sz="2800" b="1" dirty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Pesquisa </a:t>
            </a:r>
            <a:r>
              <a:rPr lang="pt-BR" sz="2800" b="1" dirty="0"/>
              <a:t>com as Famílias sobre </a:t>
            </a:r>
            <a:r>
              <a:rPr lang="pt-BR" sz="2800" b="1" dirty="0" smtClean="0"/>
              <a:t>Mobilidade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28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sz="1400" dirty="0"/>
              <a:t>Pesquisa realizada com início em 22/06  enviada  a todas as famílias via </a:t>
            </a:r>
            <a:r>
              <a:rPr lang="pt-BR" sz="1400" dirty="0" err="1"/>
              <a:t>whatsapp</a:t>
            </a:r>
            <a:r>
              <a:rPr lang="pt-BR" sz="1400" dirty="0"/>
              <a:t>  preenchida e tabulada pelo Google </a:t>
            </a:r>
            <a:r>
              <a:rPr lang="pt-BR" sz="1400" dirty="0" err="1"/>
              <a:t>Forms</a:t>
            </a:r>
            <a:r>
              <a:rPr lang="pt-BR" sz="1400" dirty="0"/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2800" b="1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2800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b="1" dirty="0" smtClean="0"/>
              <a:t>Sobre a Localização do CEIVI</a:t>
            </a:r>
            <a:endParaRPr lang="pt-BR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dirty="0"/>
              <a:t>88% das Famílias avaliam o CEIVI como bem </a:t>
            </a:r>
            <a:r>
              <a:rPr lang="pt-BR" dirty="0" smtClean="0"/>
              <a:t>localizado;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dirty="0" smtClean="0"/>
              <a:t>6% </a:t>
            </a:r>
            <a:r>
              <a:rPr lang="pt-BR" dirty="0"/>
              <a:t>Relataram achar o trajeto distante entre a casa e o CEIVI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b="1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b="1" dirty="0" smtClean="0"/>
              <a:t>Forma de acesso dos atendidos</a:t>
            </a:r>
            <a:endParaRPr lang="pt-BR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dirty="0"/>
              <a:t>51% Utiliza carro próprio como forma de acesso ao </a:t>
            </a:r>
            <a:r>
              <a:rPr lang="pt-BR" dirty="0" smtClean="0"/>
              <a:t>CEIVI;</a:t>
            </a:r>
            <a:endParaRPr lang="pt-BR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dirty="0"/>
              <a:t>24% Utiliza algum tipo de transporte </a:t>
            </a:r>
            <a:r>
              <a:rPr lang="pt-BR" dirty="0" smtClean="0"/>
              <a:t>pago;</a:t>
            </a:r>
            <a:endParaRPr lang="pt-BR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dirty="0"/>
              <a:t>22% Utilizam transporte público com o benefício da </a:t>
            </a:r>
            <a:r>
              <a:rPr lang="pt-BR" dirty="0" smtClean="0"/>
              <a:t>gratuidade.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b="1" dirty="0" smtClean="0"/>
              <a:t>Maiores dificuldades Encontradas</a:t>
            </a:r>
            <a:endParaRPr lang="pt-BR" b="1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dirty="0"/>
              <a:t>59% relatam que o custo do combustível ou do transporte </a:t>
            </a:r>
            <a:r>
              <a:rPr lang="pt-BR" smtClean="0"/>
              <a:t>como grande dificultador</a:t>
            </a:r>
            <a:r>
              <a:rPr lang="pt-BR" dirty="0" smtClean="0"/>
              <a:t>;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pt-BR" dirty="0" smtClean="0"/>
              <a:t>Sobre </a:t>
            </a:r>
            <a:r>
              <a:rPr lang="pt-BR" dirty="0"/>
              <a:t>o transporte público houve relato de problemas na plataforma para cadeirantes, problemas nas calçadas e pontos de ônibus, além de paradas </a:t>
            </a:r>
            <a:r>
              <a:rPr lang="pt-BR" dirty="0" smtClean="0"/>
              <a:t>distantes da residência.</a:t>
            </a:r>
            <a:endParaRPr lang="pt-BR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1600" dirty="0" smtClean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pt-BR" sz="3200" dirty="0"/>
          </a:p>
          <a:p>
            <a:pPr algn="ctr"/>
            <a:endParaRPr lang="pt-BR" sz="1600" b="1" dirty="0">
              <a:solidFill>
                <a:srgbClr val="FFC000"/>
              </a:solidFill>
            </a:endParaRPr>
          </a:p>
          <a:p>
            <a:pPr algn="ctr"/>
            <a:endParaRPr lang="pt-BR" sz="1600" dirty="0"/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5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22962" y="10222"/>
            <a:ext cx="7407148" cy="6198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98"/>
              </a:lnSpc>
            </a:pPr>
            <a:r>
              <a:rPr lang="pt-BR" sz="2400" b="1" dirty="0">
                <a:solidFill>
                  <a:srgbClr val="FFC000"/>
                </a:solidFill>
              </a:rPr>
              <a:t>Serviço de Proteção Social Especial para Pessoas com Deficiência e suas Famílias</a:t>
            </a:r>
          </a:p>
        </p:txBody>
      </p:sp>
    </p:spTree>
    <p:extLst>
      <p:ext uri="{BB962C8B-B14F-4D97-AF65-F5344CB8AC3E}">
        <p14:creationId xmlns:p14="http://schemas.microsoft.com/office/powerpoint/2010/main" val="208647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5142" y="62844"/>
            <a:ext cx="7556500" cy="10134777"/>
            <a:chOff x="0" y="0"/>
            <a:chExt cx="1913890" cy="26065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2606570"/>
            </a:xfrm>
            <a:custGeom>
              <a:avLst/>
              <a:gdLst/>
              <a:ahLst/>
              <a:cxnLst/>
              <a:rect l="l" t="t" r="r" b="b"/>
              <a:pathLst>
                <a:path w="1913890" h="2606570">
                  <a:moveTo>
                    <a:pt x="0" y="0"/>
                  </a:moveTo>
                  <a:lnTo>
                    <a:pt x="1913890" y="0"/>
                  </a:lnTo>
                  <a:lnTo>
                    <a:pt x="1913890" y="2606570"/>
                  </a:lnTo>
                  <a:lnTo>
                    <a:pt x="0" y="2606570"/>
                  </a:lnTo>
                  <a:close/>
                </a:path>
              </a:pathLst>
            </a:custGeom>
            <a:solidFill>
              <a:srgbClr val="2E7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-18292"/>
            <a:ext cx="7556500" cy="237232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046091" y="10347337"/>
            <a:ext cx="4384019" cy="1910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544"/>
              </a:lnSpc>
            </a:pPr>
            <a:r>
              <a:rPr lang="en-US" sz="1103" spc="110">
                <a:solidFill>
                  <a:srgbClr val="FFFFFF"/>
                </a:solidFill>
                <a:latin typeface="Aileron Regular"/>
              </a:rPr>
              <a:t>CEIVI | página 03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5871" y="9981864"/>
            <a:ext cx="7556500" cy="70624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6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63850" y="67028"/>
            <a:ext cx="7269016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2400" b="1" dirty="0">
                <a:solidFill>
                  <a:srgbClr val="FFC000"/>
                </a:solidFill>
              </a:rPr>
              <a:t>Habilitação e Reabilitação da Pessoa com Deficiência (Inter secretaria Educação): Serviço educacional especializado em pedagogia, psicopedagogia e inclusão no mercado de trabalho para pessoas com deficiência intelectual e com transtornos globais do desenvolvimento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9945" y="2633862"/>
            <a:ext cx="72248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C000"/>
                </a:solidFill>
              </a:rPr>
              <a:t>Atividades </a:t>
            </a:r>
            <a:r>
              <a:rPr lang="pt-BR" sz="3200" b="1" dirty="0">
                <a:solidFill>
                  <a:srgbClr val="FFC000"/>
                </a:solidFill>
              </a:rPr>
              <a:t>gerais: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1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Inclusos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na escola-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183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Inclusão no Mundo do Trabalho-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pt-BR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Reuniões </a:t>
            </a:r>
            <a:r>
              <a:rPr lang="pt-BR" sz="2100" dirty="0">
                <a:latin typeface="Calibri" panose="020F0502020204030204" pitchFamily="34" charset="0"/>
                <a:ea typeface="Calibri" panose="020F0502020204030204" pitchFamily="34" charset="0"/>
              </a:rPr>
              <a:t>e processo de </a:t>
            </a: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inclusão – 1</a:t>
            </a:r>
          </a:p>
          <a:p>
            <a:pPr marL="742950" indent="-285750" algn="ctr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Calibri" panose="020F0502020204030204" pitchFamily="34" charset="0"/>
                <a:ea typeface="Calibri" panose="020F0502020204030204" pitchFamily="34" charset="0"/>
              </a:rPr>
              <a:t>Orientações escolares- 01</a:t>
            </a:r>
            <a:endParaRPr lang="pt-BR" sz="2100" b="1" dirty="0">
              <a:solidFill>
                <a:srgbClr val="FFC000"/>
              </a:solidFill>
            </a:endParaRPr>
          </a:p>
          <a:p>
            <a:pPr algn="ctr" fontAlgn="t"/>
            <a:endParaRPr lang="pt-BR" sz="2100" dirty="0" smtClean="0"/>
          </a:p>
          <a:p>
            <a:pPr algn="ctr" fontAlgn="t"/>
            <a:endParaRPr lang="pt-BR" sz="2100" dirty="0"/>
          </a:p>
          <a:p>
            <a:pPr algn="ctr" fontAlgn="t"/>
            <a:r>
              <a:rPr lang="pt-BR" sz="3200" b="1" dirty="0">
                <a:solidFill>
                  <a:srgbClr val="FFC000"/>
                </a:solidFill>
              </a:rPr>
              <a:t>Atendimentos Realizados</a:t>
            </a:r>
            <a:endParaRPr lang="pt-BR" sz="3200" dirty="0">
              <a:solidFill>
                <a:srgbClr val="FFC000"/>
              </a:solidFill>
            </a:endParaRPr>
          </a:p>
          <a:p>
            <a:pPr algn="ctr" fontAlgn="t"/>
            <a:endParaRPr lang="pt-BR" sz="2100" dirty="0"/>
          </a:p>
          <a:p>
            <a:pPr algn="ctr" fontAlgn="t"/>
            <a:r>
              <a:rPr lang="pt-BR" sz="2100" b="1" dirty="0"/>
              <a:t>Psicopedagogia/</a:t>
            </a:r>
            <a:r>
              <a:rPr lang="pt-BR" sz="2100" b="1" dirty="0" err="1"/>
              <a:t>Neuropsicopedagogia</a:t>
            </a:r>
            <a:r>
              <a:rPr lang="pt-BR" sz="2100" dirty="0" smtClean="0"/>
              <a:t>–  953</a:t>
            </a:r>
            <a:endParaRPr lang="pt-BR" sz="2100" dirty="0"/>
          </a:p>
          <a:p>
            <a:pPr algn="ctr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6754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9987154"/>
            <a:ext cx="7556500" cy="70624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46018" b="46018"/>
          <a:stretch>
            <a:fillRect/>
          </a:stretch>
        </p:blipFill>
        <p:spPr>
          <a:xfrm>
            <a:off x="0" y="24879"/>
            <a:ext cx="7556500" cy="9784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4552" y="153622"/>
            <a:ext cx="6610593" cy="720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18"/>
              </a:lnSpc>
            </a:pP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Recursos</a:t>
            </a:r>
            <a:r>
              <a:rPr lang="en-US" sz="5016" dirty="0">
                <a:solidFill>
                  <a:schemeClr val="bg1"/>
                </a:solidFill>
                <a:latin typeface="Aileron Regular Bold"/>
              </a:rPr>
              <a:t> </a:t>
            </a:r>
            <a:r>
              <a:rPr lang="en-US" sz="5016" dirty="0" err="1">
                <a:solidFill>
                  <a:schemeClr val="bg1"/>
                </a:solidFill>
                <a:latin typeface="Aileron Regular Bold"/>
              </a:rPr>
              <a:t>Humanos</a:t>
            </a:r>
            <a:endParaRPr lang="en-US" sz="5016" dirty="0">
              <a:solidFill>
                <a:schemeClr val="bg1"/>
              </a:solidFill>
              <a:latin typeface="Aileron Regular Bold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l="26348" t="7525" r="26631" b="9359"/>
          <a:stretch>
            <a:fillRect/>
          </a:stretch>
        </p:blipFill>
        <p:spPr>
          <a:xfrm>
            <a:off x="6692498" y="74014"/>
            <a:ext cx="663898" cy="88015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7</a:t>
            </a:r>
            <a:endParaRPr lang="pt-BR" sz="5000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44552" y="1132043"/>
            <a:ext cx="721184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Contratações/Demissões</a:t>
            </a:r>
            <a:r>
              <a:rPr lang="pt-BR" sz="2000" dirty="0">
                <a:solidFill>
                  <a:schemeClr val="tx2"/>
                </a:solidFill>
              </a:rPr>
              <a:t> </a:t>
            </a:r>
          </a:p>
          <a:p>
            <a:r>
              <a:rPr lang="pt-BR" dirty="0">
                <a:solidFill>
                  <a:schemeClr val="tx2"/>
                </a:solidFill>
              </a:rPr>
              <a:t>1 Contratações  - 1 Demissão</a:t>
            </a:r>
          </a:p>
          <a:p>
            <a:endParaRPr lang="pt-B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Número atual de Colaboradores: </a:t>
            </a:r>
            <a:r>
              <a:rPr lang="pt-BR" sz="2000" dirty="0">
                <a:solidFill>
                  <a:schemeClr val="tx2"/>
                </a:solidFill>
              </a:rPr>
              <a:t>65</a:t>
            </a:r>
          </a:p>
          <a:p>
            <a:endParaRPr lang="pt-BR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Benefícios</a:t>
            </a:r>
          </a:p>
          <a:p>
            <a:r>
              <a:rPr lang="pt-BR" dirty="0">
                <a:solidFill>
                  <a:schemeClr val="tx2"/>
                </a:solidFill>
              </a:rPr>
              <a:t>Cartão Alimentação: 7       Unimed: 10             </a:t>
            </a:r>
            <a:r>
              <a:rPr lang="pt-BR" dirty="0" err="1">
                <a:solidFill>
                  <a:schemeClr val="tx2"/>
                </a:solidFill>
              </a:rPr>
              <a:t>Uniodonto</a:t>
            </a:r>
            <a:r>
              <a:rPr lang="pt-BR" dirty="0">
                <a:solidFill>
                  <a:schemeClr val="tx2"/>
                </a:solidFill>
              </a:rPr>
              <a:t>: 20</a:t>
            </a:r>
          </a:p>
          <a:p>
            <a:r>
              <a:rPr lang="pt-BR" sz="2000" dirty="0">
                <a:solidFill>
                  <a:schemeClr val="tx2"/>
                </a:solidFill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Capacitação: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/>
                </a:solidFill>
              </a:rPr>
              <a:t>Fisioterapeuta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(1 </a:t>
            </a:r>
            <a:r>
              <a:rPr lang="en-US" dirty="0" err="1">
                <a:solidFill>
                  <a:schemeClr val="tx2"/>
                </a:solidFill>
              </a:rPr>
              <a:t>funcionária</a:t>
            </a:r>
            <a:r>
              <a:rPr lang="en-US" dirty="0">
                <a:solidFill>
                  <a:schemeClr val="tx2"/>
                </a:solidFill>
              </a:rPr>
              <a:t>) – </a:t>
            </a:r>
            <a:r>
              <a:rPr lang="en-US" dirty="0" err="1">
                <a:solidFill>
                  <a:schemeClr val="tx2"/>
                </a:solidFill>
              </a:rPr>
              <a:t>Introdução</a:t>
            </a:r>
            <a:r>
              <a:rPr lang="en-US" dirty="0">
                <a:solidFill>
                  <a:schemeClr val="tx2"/>
                </a:solidFill>
              </a:rPr>
              <a:t> à </a:t>
            </a:r>
            <a:r>
              <a:rPr lang="en-US" dirty="0" err="1">
                <a:solidFill>
                  <a:schemeClr val="tx2"/>
                </a:solidFill>
              </a:rPr>
              <a:t>Análise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Comportamento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Aplicada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Desenvolvimento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Atípico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tx2"/>
                </a:solidFill>
              </a:rPr>
              <a:t>Cuidador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Saúde</a:t>
            </a:r>
            <a:r>
              <a:rPr lang="en-US" dirty="0">
                <a:solidFill>
                  <a:schemeClr val="tx2"/>
                </a:solidFill>
              </a:rPr>
              <a:t> (1 </a:t>
            </a:r>
            <a:r>
              <a:rPr lang="en-US" dirty="0" err="1">
                <a:solidFill>
                  <a:schemeClr val="tx2"/>
                </a:solidFill>
              </a:rPr>
              <a:t>funcionária</a:t>
            </a:r>
            <a:r>
              <a:rPr lang="en-US" dirty="0">
                <a:solidFill>
                  <a:schemeClr val="tx2"/>
                </a:solidFill>
              </a:rPr>
              <a:t>) - – </a:t>
            </a:r>
            <a:r>
              <a:rPr lang="en-US" dirty="0" err="1">
                <a:solidFill>
                  <a:schemeClr val="tx2"/>
                </a:solidFill>
              </a:rPr>
              <a:t>Introdução</a:t>
            </a:r>
            <a:r>
              <a:rPr lang="en-US" dirty="0">
                <a:solidFill>
                  <a:schemeClr val="tx2"/>
                </a:solidFill>
              </a:rPr>
              <a:t> à </a:t>
            </a:r>
            <a:r>
              <a:rPr lang="en-US" dirty="0" err="1">
                <a:solidFill>
                  <a:schemeClr val="tx2"/>
                </a:solidFill>
              </a:rPr>
              <a:t>Análise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Comportamento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Aplicada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Desenvolvimento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Atípico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2"/>
                </a:solidFill>
              </a:rPr>
              <a:t>Orientações/Intercorrências  funcionários: </a:t>
            </a:r>
            <a:r>
              <a:rPr lang="pt-BR" sz="2000" b="1" dirty="0" smtClean="0">
                <a:solidFill>
                  <a:schemeClr val="tx2"/>
                </a:solidFill>
              </a:rPr>
              <a:t>97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b="1" dirty="0" smtClean="0">
              <a:solidFill>
                <a:schemeClr val="tx2"/>
              </a:solidFill>
            </a:endParaRPr>
          </a:p>
          <a:p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" y="9987154"/>
            <a:ext cx="7556502" cy="706246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762009" y="19050"/>
            <a:ext cx="6188656" cy="324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48"/>
              </a:lnSpc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t="46018" b="46018"/>
          <a:stretch>
            <a:fillRect/>
          </a:stretch>
        </p:blipFill>
        <p:spPr>
          <a:xfrm>
            <a:off x="-1" y="-25999"/>
            <a:ext cx="7556501" cy="97842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8155" y="123523"/>
            <a:ext cx="6792510" cy="680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98"/>
              </a:lnSpc>
            </a:pP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Gestão</a:t>
            </a:r>
            <a:r>
              <a:rPr lang="en-US" sz="4816" dirty="0">
                <a:solidFill>
                  <a:srgbClr val="184183"/>
                </a:solidFill>
                <a:latin typeface="Aileron Regular Bold"/>
              </a:rPr>
              <a:t> </a:t>
            </a:r>
            <a:r>
              <a:rPr lang="en-US" sz="4816" dirty="0" err="1">
                <a:solidFill>
                  <a:srgbClr val="184183"/>
                </a:solidFill>
                <a:latin typeface="Aileron Regular Bold"/>
              </a:rPr>
              <a:t>Financeira</a:t>
            </a:r>
            <a:endParaRPr lang="en-US" sz="4816" dirty="0">
              <a:solidFill>
                <a:srgbClr val="184183"/>
              </a:solidFill>
              <a:latin typeface="Aileron Regular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 l="26348" t="7525" r="26631" b="9359"/>
          <a:stretch>
            <a:fillRect/>
          </a:stretch>
        </p:blipFill>
        <p:spPr>
          <a:xfrm>
            <a:off x="6804000" y="72000"/>
            <a:ext cx="663898" cy="8801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46018" b="46018"/>
          <a:stretch>
            <a:fillRect/>
          </a:stretch>
        </p:blipFill>
        <p:spPr>
          <a:xfrm>
            <a:off x="0" y="1210673"/>
            <a:ext cx="7556500" cy="721745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792819" y="1028810"/>
            <a:ext cx="3969048" cy="903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spc="529">
                <a:solidFill>
                  <a:srgbClr val="FFFFFF"/>
                </a:solidFill>
                <a:latin typeface="Aileron Regular Bold"/>
              </a:rPr>
              <a:t>RECEITAS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9924" y="1982160"/>
            <a:ext cx="5214839" cy="75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  <a:spcBef>
                <a:spcPct val="0"/>
              </a:spcBef>
            </a:pPr>
            <a:r>
              <a:rPr lang="en-US" sz="4399" spc="439" dirty="0">
                <a:solidFill>
                  <a:srgbClr val="184183"/>
                </a:solidFill>
                <a:latin typeface="Aileron Regular Bold"/>
              </a:rPr>
              <a:t>R$ 466.980,90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950665" y="9909390"/>
            <a:ext cx="4352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 smtClean="0">
                <a:solidFill>
                  <a:schemeClr val="bg1"/>
                </a:solidFill>
              </a:rPr>
              <a:t>8</a:t>
            </a:r>
            <a:endParaRPr lang="pt-BR" sz="5000" dirty="0">
              <a:solidFill>
                <a:schemeClr val="bg1"/>
              </a:solidFill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97CD3260-CAC1-F715-5E01-7CE4E9A43D49}"/>
              </a:ext>
            </a:extLst>
          </p:cNvPr>
          <p:cNvGraphicFramePr/>
          <p:nvPr>
            <p:extLst/>
          </p:nvPr>
        </p:nvGraphicFramePr>
        <p:xfrm>
          <a:off x="-1" y="2814941"/>
          <a:ext cx="7556501" cy="6849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13303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602</Words>
  <Application>Microsoft Office PowerPoint</Application>
  <PresentationFormat>Personalizar</PresentationFormat>
  <Paragraphs>158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9" baseType="lpstr">
      <vt:lpstr>Aileron Regular</vt:lpstr>
      <vt:lpstr>Aileron Heavy</vt:lpstr>
      <vt:lpstr>Abril Fatface</vt:lpstr>
      <vt:lpstr>Aileron Regular Bold</vt:lpstr>
      <vt:lpstr>Calibri</vt:lpstr>
      <vt:lpstr>Wingdings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Azul Câmera Foto Lentes E-mail Newsletter</dc:title>
  <dc:creator>Gisele Bucatte</dc:creator>
  <cp:lastModifiedBy>Camila Palhares</cp:lastModifiedBy>
  <cp:revision>34</cp:revision>
  <dcterms:created xsi:type="dcterms:W3CDTF">2006-08-16T00:00:00Z</dcterms:created>
  <dcterms:modified xsi:type="dcterms:W3CDTF">2022-12-05T10:47:23Z</dcterms:modified>
  <dc:identifier>DAE6s_EQKnQ</dc:identifier>
</cp:coreProperties>
</file>