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88" r:id="rId4"/>
    <p:sldId id="289" r:id="rId5"/>
    <p:sldId id="290" r:id="rId6"/>
    <p:sldId id="291" r:id="rId7"/>
    <p:sldId id="284" r:id="rId8"/>
    <p:sldId id="279" r:id="rId9"/>
    <p:sldId id="280" r:id="rId10"/>
    <p:sldId id="281" r:id="rId11"/>
  </p:sldIdLst>
  <p:sldSz cx="7556500" cy="10693400"/>
  <p:notesSz cx="6858000" cy="9144000"/>
  <p:embeddedFontLst>
    <p:embeddedFont>
      <p:font typeface="Aileron Heavy" panose="020B0604020202020204" charset="0"/>
      <p:regular r:id="rId12"/>
    </p:embeddedFont>
    <p:embeddedFont>
      <p:font typeface="Aileron Regular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bril Fatface" panose="020B0604020202020204" charset="0"/>
      <p:regular r:id="rId18"/>
    </p:embeddedFont>
    <p:embeddedFont>
      <p:font typeface="Aileron Regular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188" y="-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54630" y="9936000"/>
            <a:ext cx="5504213" cy="905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7951" y="0"/>
            <a:ext cx="7666794" cy="3931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7950" y="0"/>
            <a:ext cx="2195245" cy="108410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5407" y="6861646"/>
            <a:ext cx="546024" cy="473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265223" y="173526"/>
            <a:ext cx="1495149" cy="19821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22205" y="541624"/>
            <a:ext cx="5434295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8"/>
              </a:lnSpc>
            </a:pPr>
            <a:r>
              <a:rPr lang="en-US" sz="6500" dirty="0" err="1" smtClean="0">
                <a:solidFill>
                  <a:srgbClr val="FFFFFF"/>
                </a:solidFill>
                <a:latin typeface="Aileron Heavy"/>
              </a:rPr>
              <a:t>Relatório</a:t>
            </a:r>
            <a:r>
              <a:rPr lang="en-US" sz="6500" dirty="0" smtClean="0">
                <a:solidFill>
                  <a:srgbClr val="FFFFFF"/>
                </a:solidFill>
                <a:latin typeface="Aileron Heavy"/>
              </a:rPr>
              <a:t> Mensal</a:t>
            </a:r>
          </a:p>
          <a:p>
            <a:pPr algn="ctr">
              <a:lnSpc>
                <a:spcPts val="6578"/>
              </a:lnSpc>
            </a:pPr>
            <a:r>
              <a:rPr lang="en-US" sz="6500" smtClean="0">
                <a:solidFill>
                  <a:srgbClr val="FFFFFF"/>
                </a:solidFill>
                <a:latin typeface="Aileron Heavy"/>
              </a:rPr>
              <a:t>Novembro</a:t>
            </a:r>
            <a:endParaRPr lang="en-US" sz="6500" dirty="0">
              <a:solidFill>
                <a:srgbClr val="FFFFFF"/>
              </a:solidFill>
              <a:latin typeface="Aileron Heav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0" y="2353890"/>
            <a:ext cx="1923651" cy="806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24"/>
              </a:lnSpc>
            </a:pPr>
            <a:r>
              <a:rPr lang="en-US" sz="5500" b="1" spc="384" dirty="0" smtClean="0">
                <a:solidFill>
                  <a:srgbClr val="FFFFFF"/>
                </a:solidFill>
                <a:latin typeface="Aileron Regular"/>
              </a:rPr>
              <a:t>2022 </a:t>
            </a:r>
            <a:r>
              <a:rPr lang="en-US" sz="4802" b="1" spc="384" dirty="0" smtClean="0">
                <a:solidFill>
                  <a:srgbClr val="FFFFFF"/>
                </a:solidFill>
                <a:latin typeface="Aileron Regular"/>
              </a:rPr>
              <a:t> </a:t>
            </a:r>
            <a:endParaRPr lang="en-US" sz="4802" b="1" spc="384" dirty="0">
              <a:solidFill>
                <a:srgbClr val="FFFFFF"/>
              </a:solidFill>
              <a:latin typeface="Aileron Regular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8" b="33207"/>
          <a:stretch/>
        </p:blipFill>
        <p:spPr>
          <a:xfrm>
            <a:off x="-107951" y="3945418"/>
            <a:ext cx="7664452" cy="5990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547059"/>
            <a:ext cx="7655356" cy="26623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6348" r="26631" b="6067"/>
          <a:stretch>
            <a:fillRect/>
          </a:stretch>
        </p:blipFill>
        <p:spPr>
          <a:xfrm>
            <a:off x="1949450" y="2755900"/>
            <a:ext cx="3299767" cy="494401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406495" y="50195"/>
            <a:ext cx="418649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FFFFFF"/>
                </a:solidFill>
                <a:latin typeface="Abril Fatface"/>
              </a:rPr>
              <a:t>Contato</a:t>
            </a:r>
            <a:endParaRPr lang="en-US" sz="6000" dirty="0">
              <a:solidFill>
                <a:srgbClr val="FFFFFF"/>
              </a:solidFill>
              <a:latin typeface="Abril Fatfac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-3500" y="8318500"/>
            <a:ext cx="7560000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Centro de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Especialidades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Integradas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Vinhedo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Avenida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Páscoa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Zanetti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Trevisan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, 479 –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Jardim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Itália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Vinhedo/SP www.ceivi.org.br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ceivi@ceivi.org.br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Instagram: @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ceivioficial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Facebook: CEIVI </a:t>
            </a:r>
          </a:p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Telefone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: (19) 3826- 7555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9987154"/>
            <a:ext cx="7556500" cy="7062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24879"/>
            <a:ext cx="7556500" cy="9784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552" y="153622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Atividades</a:t>
            </a:r>
            <a:r>
              <a:rPr lang="en-US" sz="5016" dirty="0" smtClean="0">
                <a:solidFill>
                  <a:schemeClr val="bg1"/>
                </a:solidFill>
                <a:latin typeface="Aileron Regular Bold"/>
              </a:rPr>
              <a:t> </a:t>
            </a: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Gerais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692498" y="74014"/>
            <a:ext cx="663898" cy="8801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1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3050" y="1247909"/>
            <a:ext cx="70833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Reuniões realizadas –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 102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Festa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de Natal dos Atendidos;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Organização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do Planejamento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2023;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Processo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Seleção conforme Edital PMV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Visita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de Monitoramento Fórum;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Visita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Monitoramento SASC referente SUAS;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Confecção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de documentos e entrega para edital PMV;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Palestra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para Famílias “Cuidar de quem Cuida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Realização do </a:t>
            </a:r>
            <a:r>
              <a:rPr lang="pt-BR" sz="2000" dirty="0" err="1" smtClean="0">
                <a:solidFill>
                  <a:schemeClr val="accent1">
                    <a:lumMod val="75000"/>
                  </a:schemeClr>
                </a:solidFill>
              </a:rPr>
              <a:t>Sunset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 Esquenta Brasil;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Continuidade na Campanha #</a:t>
            </a:r>
            <a:r>
              <a:rPr lang="pt-BR" sz="2000" dirty="0" err="1" smtClean="0">
                <a:solidFill>
                  <a:schemeClr val="accent1">
                    <a:lumMod val="75000"/>
                  </a:schemeClr>
                </a:solidFill>
              </a:rPr>
              <a:t>tamojuntobrasil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Organização da confraternização anual dos colaboradores;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Acompanhamento da ampliação do espaço físico;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accent1">
                    <a:lumMod val="75000"/>
                  </a:schemeClr>
                </a:solidFill>
              </a:rPr>
              <a:t>Elaboração dos documentos referentes ao edital 2023 PMV; </a:t>
            </a:r>
          </a:p>
          <a:p>
            <a:pPr algn="just"/>
            <a:endParaRPr lang="pt-B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BR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713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742" y="-18292"/>
            <a:ext cx="7556500" cy="955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537" y="1003640"/>
            <a:ext cx="7384848" cy="787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713" spc="171" dirty="0">
                <a:solidFill>
                  <a:srgbClr val="FFFFFF"/>
                </a:solidFill>
                <a:latin typeface="Aileron Regular"/>
              </a:rPr>
              <a:t>      </a:t>
            </a:r>
            <a:r>
              <a:rPr lang="pt-BR" sz="2800" b="1" dirty="0" smtClean="0">
                <a:solidFill>
                  <a:srgbClr val="FFC000"/>
                </a:solidFill>
              </a:rPr>
              <a:t>222 Pessoas </a:t>
            </a:r>
            <a:r>
              <a:rPr lang="pt-BR" sz="2800" b="1" dirty="0">
                <a:solidFill>
                  <a:srgbClr val="FFC000"/>
                </a:solidFill>
              </a:rPr>
              <a:t>com Deficiência Beneficiadas </a:t>
            </a:r>
          </a:p>
          <a:p>
            <a:pPr algn="ctr"/>
            <a:r>
              <a:rPr lang="pt-BR" sz="2100" b="1" dirty="0"/>
              <a:t>(Deficientes Intelectuais ou Transtorno do Espectro Autista);</a:t>
            </a:r>
            <a:endParaRPr lang="pt-BR" sz="2100" dirty="0"/>
          </a:p>
          <a:p>
            <a:endParaRPr lang="pt-BR" sz="2100" dirty="0"/>
          </a:p>
          <a:p>
            <a:r>
              <a:rPr lang="pt-BR" sz="2100" b="1" dirty="0"/>
              <a:t>Sendo: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100" dirty="0"/>
              <a:t>Atendimento Sistemático - 200</a:t>
            </a:r>
          </a:p>
          <a:p>
            <a:r>
              <a:rPr lang="pt-BR" sz="2100" dirty="0"/>
              <a:t>(Plano de trabalho Individual com agenda semanal de atendimentos)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/>
              <a:t> </a:t>
            </a:r>
            <a:r>
              <a:rPr lang="pt-BR" sz="2100" dirty="0" smtClean="0"/>
              <a:t>Prevenção </a:t>
            </a:r>
            <a:r>
              <a:rPr lang="pt-BR" sz="2100" dirty="0"/>
              <a:t>- 20</a:t>
            </a:r>
          </a:p>
          <a:p>
            <a:r>
              <a:rPr lang="pt-BR" sz="2100" dirty="0"/>
              <a:t>(0 a 5 anos acompanhamento do desenvolvimento e orientação em períodos pontuais do mês)</a:t>
            </a:r>
          </a:p>
          <a:p>
            <a:r>
              <a:rPr lang="pt-BR" sz="2100" dirty="0"/>
              <a:t> </a:t>
            </a:r>
            <a:r>
              <a:rPr lang="pt-BR" sz="2100" dirty="0" smtClean="0"/>
              <a:t>Atendidos </a:t>
            </a:r>
            <a:r>
              <a:rPr lang="pt-BR" sz="2100" dirty="0"/>
              <a:t>com apoio intermitente- </a:t>
            </a:r>
            <a:r>
              <a:rPr lang="pt-BR" sz="2100" dirty="0" smtClean="0"/>
              <a:t>02</a:t>
            </a:r>
          </a:p>
          <a:p>
            <a:endParaRPr lang="pt-BR" sz="2100" dirty="0"/>
          </a:p>
          <a:p>
            <a:pPr lvl="0"/>
            <a:r>
              <a:rPr lang="pt-BR" sz="2100" dirty="0" smtClean="0"/>
              <a:t>Desligamentos- 01</a:t>
            </a:r>
          </a:p>
          <a:p>
            <a:pPr lvl="0"/>
            <a:r>
              <a:rPr lang="pt-BR" sz="2100" b="1" dirty="0" smtClean="0"/>
              <a:t>Novos casos- 01</a:t>
            </a:r>
            <a:endParaRPr lang="pt-BR" sz="2100" b="1" dirty="0"/>
          </a:p>
          <a:p>
            <a:pPr lvl="0"/>
            <a:endParaRPr lang="pt-BR" sz="2100" b="1" spc="171" dirty="0">
              <a:solidFill>
                <a:srgbClr val="184183"/>
              </a:solidFill>
              <a:latin typeface="Aileron Regular Bold"/>
            </a:endParaRPr>
          </a:p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Total </a:t>
            </a:r>
            <a:r>
              <a:rPr lang="pt-BR" sz="3200" b="1" dirty="0">
                <a:solidFill>
                  <a:srgbClr val="FFC000"/>
                </a:solidFill>
              </a:rPr>
              <a:t>de Atendimento no mês: </a:t>
            </a:r>
            <a:r>
              <a:rPr lang="pt-BR" sz="3200" b="1" dirty="0" smtClean="0">
                <a:solidFill>
                  <a:srgbClr val="FFC000"/>
                </a:solidFill>
              </a:rPr>
              <a:t> 4.847</a:t>
            </a:r>
            <a:endParaRPr lang="pt-BR" sz="3200" b="1" dirty="0">
              <a:solidFill>
                <a:srgbClr val="FFC000"/>
              </a:solidFill>
            </a:endParaRPr>
          </a:p>
          <a:p>
            <a:pPr lvl="0"/>
            <a:endParaRPr lang="en-US" sz="2100" spc="171" dirty="0">
              <a:solidFill>
                <a:srgbClr val="184183"/>
              </a:solidFill>
              <a:latin typeface="Aileron Regular Bold"/>
            </a:endParaRPr>
          </a:p>
          <a:p>
            <a:pPr lvl="0" algn="ctr"/>
            <a:r>
              <a:rPr lang="pt-BR" sz="2100" b="1" dirty="0" smtClean="0"/>
              <a:t>4.226 </a:t>
            </a:r>
            <a:r>
              <a:rPr lang="pt-BR" sz="2100" dirty="0" smtClean="0"/>
              <a:t>atendimentos </a:t>
            </a:r>
            <a:r>
              <a:rPr lang="pt-BR" sz="2100" dirty="0"/>
              <a:t>realizados de habilitação e </a:t>
            </a:r>
            <a:r>
              <a:rPr lang="pt-BR" sz="2100" dirty="0" smtClean="0"/>
              <a:t>Reabilitação </a:t>
            </a:r>
          </a:p>
          <a:p>
            <a:pPr lvl="0" algn="ctr"/>
            <a:r>
              <a:rPr lang="pt-BR" sz="2100" dirty="0" smtClean="0"/>
              <a:t>621 atendimentos/intervenções </a:t>
            </a:r>
            <a:r>
              <a:rPr lang="pt-BR" sz="2100" dirty="0"/>
              <a:t>as </a:t>
            </a:r>
            <a:r>
              <a:rPr lang="pt-BR" sz="2100" dirty="0" smtClean="0"/>
              <a:t>famílias</a:t>
            </a:r>
          </a:p>
          <a:p>
            <a:pPr marL="342900" lvl="0" indent="-342900" algn="ctr">
              <a:buAutoNum type="arabicPlain" startAt="794"/>
            </a:pPr>
            <a:endParaRPr lang="pt-BR" sz="2100" dirty="0"/>
          </a:p>
          <a:p>
            <a:pPr lvl="0" algn="ctr"/>
            <a:r>
              <a:rPr lang="pt-BR" sz="3200" b="1" dirty="0" smtClean="0">
                <a:solidFill>
                  <a:srgbClr val="FFC000"/>
                </a:solidFill>
              </a:rPr>
              <a:t>Perfil dos atendidos:</a:t>
            </a:r>
          </a:p>
          <a:p>
            <a:pPr lvl="0" algn="ctr"/>
            <a:r>
              <a:rPr lang="pt-BR" sz="2100" dirty="0" smtClean="0"/>
              <a:t>DI- 50%</a:t>
            </a:r>
          </a:p>
          <a:p>
            <a:pPr lvl="0" algn="ctr"/>
            <a:r>
              <a:rPr lang="pt-BR" sz="2100" dirty="0" smtClean="0"/>
              <a:t>TEA- 50%</a:t>
            </a:r>
            <a:endParaRPr lang="pt-BR" sz="2100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2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61094" y="138040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smtClean="0">
                <a:solidFill>
                  <a:schemeClr val="bg1"/>
                </a:solidFill>
                <a:latin typeface="Aileron Regular Bold"/>
              </a:rPr>
              <a:t>Dados </a:t>
            </a: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Gerais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31514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403617"/>
            <a:ext cx="7556500" cy="10134777"/>
            <a:chOff x="-35794" y="-2195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-35794" y="-2195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742" y="-40356"/>
            <a:ext cx="7556500" cy="955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33" y="1155797"/>
            <a:ext cx="7384848" cy="863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pt-BR" sz="3200" b="1" dirty="0">
                <a:solidFill>
                  <a:srgbClr val="FFC000"/>
                </a:solidFill>
              </a:rPr>
              <a:t>Atividades gerais:</a:t>
            </a:r>
          </a:p>
          <a:p>
            <a:pPr algn="ctr">
              <a:lnSpc>
                <a:spcPts val="2398"/>
              </a:lnSpc>
            </a:pPr>
            <a:endParaRPr lang="pt-BR" sz="2100" b="1" dirty="0">
              <a:solidFill>
                <a:srgbClr val="FFC000"/>
              </a:solidFill>
            </a:endParaRPr>
          </a:p>
          <a:p>
            <a:pPr algn="ctr">
              <a:lnSpc>
                <a:spcPts val="2398"/>
              </a:lnSpc>
            </a:pPr>
            <a:endParaRPr lang="pt-BR" sz="2100" b="1" dirty="0" smtClean="0">
              <a:solidFill>
                <a:srgbClr val="FFC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Participação nos Conselhos CMAS</a:t>
            </a:r>
            <a:r>
              <a:rPr lang="pt-BR" altLang="pt-BR" sz="2100" dirty="0" smtClean="0">
                <a:ea typeface="Calibri" panose="020F0502020204030204" pitchFamily="34" charset="0"/>
              </a:rPr>
              <a:t>, CMDCA, CME</a:t>
            </a:r>
            <a:r>
              <a:rPr lang="pt-BR" altLang="pt-BR" sz="2100" dirty="0">
                <a:ea typeface="Calibri" panose="020F0502020204030204" pitchFamily="34" charset="0"/>
              </a:rPr>
              <a:t>, CMDPD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Reuniões/contatos com a rede- </a:t>
            </a:r>
            <a:r>
              <a:rPr lang="pt-BR" altLang="pt-BR" sz="2100" dirty="0" smtClean="0">
                <a:ea typeface="Calibri" panose="020F0502020204030204" pitchFamily="34" charset="0"/>
              </a:rPr>
              <a:t>14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 smtClean="0"/>
              <a:t>Acolhimento inicial- 01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Visita domiciliar- </a:t>
            </a:r>
            <a:r>
              <a:rPr lang="pt-BR" altLang="pt-BR" sz="2100" dirty="0" smtClean="0">
                <a:ea typeface="Calibri" panose="020F0502020204030204" pitchFamily="34" charset="0"/>
              </a:rPr>
              <a:t>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 smtClean="0">
                <a:ea typeface="Calibri" panose="020F0502020204030204" pitchFamily="34" charset="0"/>
              </a:rPr>
              <a:t>Atividades atendidos/Eventos </a:t>
            </a:r>
            <a:r>
              <a:rPr lang="pt-BR" altLang="pt-BR" sz="2100" dirty="0">
                <a:ea typeface="Calibri" panose="020F0502020204030204" pitchFamily="34" charset="0"/>
              </a:rPr>
              <a:t>com as famílias- </a:t>
            </a:r>
            <a:r>
              <a:rPr lang="pt-BR" altLang="pt-BR" sz="2100" dirty="0" smtClean="0">
                <a:ea typeface="Calibri" panose="020F0502020204030204" pitchFamily="34" charset="0"/>
              </a:rPr>
              <a:t>03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altLang="pt-BR" sz="2100" dirty="0" smtClean="0">
                <a:ea typeface="Calibri" panose="020F0502020204030204" pitchFamily="34" charset="0"/>
              </a:rPr>
              <a:t>Pesquisa Evolução dos atendidos, palestra  para as famílias, Festa de Natal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pt-BR" altLang="pt-BR" sz="2100" dirty="0">
              <a:ea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altLang="pt-BR" sz="2100" dirty="0" smtClean="0">
                <a:ea typeface="Calibri" panose="020F0502020204030204" pitchFamily="34" charset="0"/>
              </a:rPr>
              <a:t>Grupo com famílias- 2</a:t>
            </a:r>
            <a:endParaRPr lang="pt-BR" sz="20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altLang="pt-BR" sz="2000" dirty="0">
                <a:ea typeface="Calibri" panose="020F0502020204030204" pitchFamily="34" charset="0"/>
              </a:rPr>
              <a:t>Avaliação psicossocial- </a:t>
            </a:r>
            <a:r>
              <a:rPr lang="pt-BR" altLang="pt-BR" sz="2000" dirty="0" smtClean="0">
                <a:ea typeface="Calibri" panose="020F0502020204030204" pitchFamily="34" charset="0"/>
              </a:rPr>
              <a:t>13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altLang="pt-BR" sz="2000" dirty="0">
              <a:ea typeface="Calibri" panose="020F0502020204030204" pitchFamily="34" charset="0"/>
            </a:endParaRPr>
          </a:p>
          <a:p>
            <a:pPr algn="ctr" fontAlgn="t"/>
            <a:r>
              <a:rPr lang="pt-BR" sz="2800" b="1" dirty="0">
                <a:solidFill>
                  <a:srgbClr val="FFC000"/>
                </a:solidFill>
              </a:rPr>
              <a:t>Atendimentos Realizados</a:t>
            </a:r>
            <a:endParaRPr lang="pt-BR" sz="2800" dirty="0">
              <a:solidFill>
                <a:srgbClr val="FFC000"/>
              </a:solidFill>
            </a:endParaRPr>
          </a:p>
          <a:p>
            <a:pPr algn="ctr" fontAlgn="t"/>
            <a:endParaRPr lang="pt-BR" sz="2000" dirty="0"/>
          </a:p>
          <a:p>
            <a:pPr algn="ctr">
              <a:lnSpc>
                <a:spcPts val="2398"/>
              </a:lnSpc>
            </a:pPr>
            <a:endParaRPr lang="pt-BR" sz="2000" b="1" dirty="0">
              <a:solidFill>
                <a:srgbClr val="FFC000"/>
              </a:solidFill>
            </a:endParaRPr>
          </a:p>
          <a:p>
            <a:pPr algn="ctr" fontAlgn="t"/>
            <a:endParaRPr lang="pt-BR" sz="2000" dirty="0"/>
          </a:p>
          <a:p>
            <a:pPr algn="ctr" fontAlgn="t"/>
            <a:r>
              <a:rPr lang="pt-BR" sz="2000" b="1" dirty="0"/>
              <a:t>Atendimentos Realizados</a:t>
            </a:r>
            <a:endParaRPr lang="pt-BR" sz="2000" dirty="0"/>
          </a:p>
          <a:p>
            <a:pPr algn="ctr" fontAlgn="t"/>
            <a:r>
              <a:rPr lang="pt-BR" sz="2000" b="1" dirty="0"/>
              <a:t>Serviço Social</a:t>
            </a:r>
            <a:r>
              <a:rPr lang="pt-BR" sz="2000" dirty="0"/>
              <a:t> - </a:t>
            </a:r>
            <a:r>
              <a:rPr lang="pt-BR" sz="2000" dirty="0" smtClean="0"/>
              <a:t>248</a:t>
            </a:r>
            <a:endParaRPr lang="pt-BR" sz="2000" dirty="0"/>
          </a:p>
          <a:p>
            <a:pPr algn="ctr" fontAlgn="t"/>
            <a:r>
              <a:rPr lang="pt-BR" sz="2000" b="1" dirty="0"/>
              <a:t>Psicologia</a:t>
            </a:r>
            <a:r>
              <a:rPr lang="pt-BR" sz="2000" dirty="0"/>
              <a:t>- </a:t>
            </a:r>
            <a:r>
              <a:rPr lang="pt-BR" sz="2000" dirty="0" smtClean="0"/>
              <a:t>360</a:t>
            </a:r>
          </a:p>
          <a:p>
            <a:pPr algn="ctr" fontAlgn="t"/>
            <a:r>
              <a:rPr lang="pt-BR" sz="2000" b="1" dirty="0" smtClean="0"/>
              <a:t>Psicossocial</a:t>
            </a:r>
            <a:r>
              <a:rPr lang="pt-BR" sz="2000" dirty="0" smtClean="0"/>
              <a:t>- 13</a:t>
            </a:r>
            <a:endParaRPr lang="pt-BR" sz="20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altLang="pt-BR" sz="2000" dirty="0">
              <a:ea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ts val="2398"/>
              </a:lnSpc>
            </a:pPr>
            <a:endParaRPr lang="pt-BR" sz="1600" b="1" dirty="0">
              <a:solidFill>
                <a:srgbClr val="FFC000"/>
              </a:solidFill>
            </a:endParaRPr>
          </a:p>
          <a:p>
            <a:pPr algn="just">
              <a:lnSpc>
                <a:spcPts val="2398"/>
              </a:lnSpc>
            </a:pPr>
            <a:endParaRPr lang="pt-BR" sz="1600" dirty="0">
              <a:solidFill>
                <a:srgbClr val="FFC000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3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14194" y="90760"/>
            <a:ext cx="726901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98"/>
              </a:lnSpc>
            </a:pPr>
            <a:r>
              <a:rPr lang="pt-BR" sz="2400" b="1" dirty="0">
                <a:solidFill>
                  <a:srgbClr val="FFC000"/>
                </a:solidFill>
              </a:rPr>
              <a:t>Serviço de Proteção Social Especial para Pessoas com Deficiência e suas Famílias</a:t>
            </a:r>
          </a:p>
        </p:txBody>
      </p:sp>
    </p:spTree>
    <p:extLst>
      <p:ext uri="{BB962C8B-B14F-4D97-AF65-F5344CB8AC3E}">
        <p14:creationId xmlns:p14="http://schemas.microsoft.com/office/powerpoint/2010/main" val="2832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713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742" y="-18293"/>
            <a:ext cx="7556500" cy="200299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340" y="2135299"/>
            <a:ext cx="7384848" cy="5940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</a:rPr>
              <a:t>Atividades gerais:</a:t>
            </a:r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Avaliação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para elegibilidade:  finalizada-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03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Confecção de órteses, adaptações, encaminhamento médico-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Testes/avaliações triagem-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08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Atividades Externas com Grupos dos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atendidos-Festa de Natal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algn="ctr"/>
            <a:endParaRPr lang="pt-BR" sz="1600" b="1" dirty="0" smtClean="0">
              <a:solidFill>
                <a:srgbClr val="FFC000"/>
              </a:solidFill>
            </a:endParaRPr>
          </a:p>
          <a:p>
            <a:pPr algn="ctr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algn="ctr"/>
            <a:endParaRPr lang="pt-BR" sz="1600" b="1" dirty="0" smtClean="0">
              <a:solidFill>
                <a:srgbClr val="FFC000"/>
              </a:solidFill>
            </a:endParaRPr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algn="ctr" fontAlgn="t"/>
            <a:r>
              <a:rPr lang="pt-BR" sz="2100" b="1" dirty="0" smtClean="0"/>
              <a:t>Fisioterapia</a:t>
            </a:r>
            <a:r>
              <a:rPr lang="pt-BR" sz="2100" dirty="0" smtClean="0"/>
              <a:t> – 981</a:t>
            </a:r>
          </a:p>
          <a:p>
            <a:pPr algn="ctr" fontAlgn="t"/>
            <a:r>
              <a:rPr lang="pt-BR" sz="2100" b="1" dirty="0" smtClean="0"/>
              <a:t>Fonoaudiologia</a:t>
            </a:r>
            <a:r>
              <a:rPr lang="pt-BR" sz="2100" dirty="0" smtClean="0"/>
              <a:t> - 669</a:t>
            </a:r>
            <a:endParaRPr lang="pt-BR" sz="2100" dirty="0"/>
          </a:p>
          <a:p>
            <a:pPr algn="ctr" fontAlgn="t"/>
            <a:r>
              <a:rPr lang="pt-BR" sz="2100" b="1" dirty="0" smtClean="0"/>
              <a:t>Psicologia</a:t>
            </a:r>
            <a:r>
              <a:rPr lang="pt-BR" sz="2100" dirty="0"/>
              <a:t> </a:t>
            </a:r>
            <a:r>
              <a:rPr lang="pt-BR" sz="2100" dirty="0" smtClean="0"/>
              <a:t>- 896</a:t>
            </a:r>
            <a:endParaRPr lang="pt-BR" sz="2100" dirty="0"/>
          </a:p>
          <a:p>
            <a:pPr algn="ctr" fontAlgn="t"/>
            <a:r>
              <a:rPr lang="pt-BR" sz="2100" b="1" dirty="0"/>
              <a:t>Terapia </a:t>
            </a:r>
            <a:r>
              <a:rPr lang="pt-BR" sz="2100" b="1" dirty="0" smtClean="0"/>
              <a:t>Ocupacional</a:t>
            </a:r>
            <a:r>
              <a:rPr lang="pt-BR" sz="2100" dirty="0"/>
              <a:t> </a:t>
            </a:r>
            <a:r>
              <a:rPr lang="pt-BR" sz="2100" dirty="0" smtClean="0"/>
              <a:t>- 726</a:t>
            </a:r>
            <a:endParaRPr lang="pt-BR" sz="2100" dirty="0"/>
          </a:p>
          <a:p>
            <a:pPr algn="ctr" fontAlgn="t"/>
            <a:r>
              <a:rPr lang="pt-BR" sz="2100" b="1" dirty="0"/>
              <a:t>Neurologista </a:t>
            </a:r>
            <a:r>
              <a:rPr lang="pt-BR" sz="2100" dirty="0"/>
              <a:t> </a:t>
            </a:r>
            <a:r>
              <a:rPr lang="pt-BR" sz="2100" dirty="0" smtClean="0"/>
              <a:t>- 22</a:t>
            </a:r>
            <a:endParaRPr lang="pt-BR" sz="2100" dirty="0"/>
          </a:p>
          <a:p>
            <a:pPr algn="ctr" fontAlgn="t"/>
            <a:r>
              <a:rPr lang="pt-BR" sz="2100" b="1" dirty="0" smtClean="0"/>
              <a:t>Psiquiatra</a:t>
            </a:r>
            <a:r>
              <a:rPr lang="pt-BR" sz="2100" dirty="0"/>
              <a:t> </a:t>
            </a:r>
            <a:r>
              <a:rPr lang="pt-BR" sz="2100" dirty="0" smtClean="0"/>
              <a:t>- 18</a:t>
            </a:r>
            <a:endParaRPr lang="pt-BR" sz="2100" dirty="0"/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algn="ctr"/>
            <a:endParaRPr lang="pt-BR" sz="1600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4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2962" y="10222"/>
            <a:ext cx="740714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400" b="1" dirty="0">
                <a:solidFill>
                  <a:srgbClr val="FFC000"/>
                </a:solidFill>
              </a:rPr>
              <a:t>Habilitação e Reabilitação da Pessoa com Deficiência (Inter secretaria Saúde): Assistência de saúde aos usuários com Deficiência Intelectual associada ou não a outras Deficiências e/ou Transtorno Global do Desenvolvimento com ou sem </a:t>
            </a:r>
            <a:r>
              <a:rPr lang="pt-BR" sz="2400" b="1" dirty="0" err="1">
                <a:solidFill>
                  <a:srgbClr val="FFC000"/>
                </a:solidFill>
              </a:rPr>
              <a:t>comorbidades</a:t>
            </a:r>
            <a:r>
              <a:rPr lang="pt-BR" sz="2400" b="1" dirty="0">
                <a:solidFill>
                  <a:srgbClr val="FFC000"/>
                </a:solidFill>
              </a:rPr>
              <a:t> psiquiátrica</a:t>
            </a:r>
          </a:p>
        </p:txBody>
      </p:sp>
    </p:spTree>
    <p:extLst>
      <p:ext uri="{BB962C8B-B14F-4D97-AF65-F5344CB8AC3E}">
        <p14:creationId xmlns:p14="http://schemas.microsoft.com/office/powerpoint/2010/main" val="13871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5142" y="6284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8292"/>
            <a:ext cx="7556500" cy="237232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5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63850" y="67028"/>
            <a:ext cx="726901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400" b="1" dirty="0">
                <a:solidFill>
                  <a:srgbClr val="FFC000"/>
                </a:solidFill>
              </a:rPr>
              <a:t>Habilitação e Reabilitação da Pessoa com Deficiência (Inter secretaria Educação): Serviço educacional especializado em pedagogia, psicopedagogia e inclusão no mercado de trabalho para pessoas com deficiência intelectual e com transtornos globais do desenvolvimento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945" y="2633862"/>
            <a:ext cx="72248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Atividades </a:t>
            </a:r>
            <a:r>
              <a:rPr lang="pt-BR" sz="3200" b="1" dirty="0">
                <a:solidFill>
                  <a:srgbClr val="FFC000"/>
                </a:solidFill>
              </a:rPr>
              <a:t>gerais:</a:t>
            </a: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1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Inclusos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na escola-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185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Inclusão no Mundo do Trabalho- 0</a:t>
            </a: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Reuniões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e processo de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inclusão –6</a:t>
            </a: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Orientações escolares- 01</a:t>
            </a:r>
            <a:endParaRPr lang="pt-BR" sz="2100" b="1" dirty="0">
              <a:solidFill>
                <a:srgbClr val="FFC000"/>
              </a:solidFill>
            </a:endParaRPr>
          </a:p>
          <a:p>
            <a:pPr algn="ctr" fontAlgn="t"/>
            <a:endParaRPr lang="pt-BR" sz="2100" dirty="0" smtClean="0"/>
          </a:p>
          <a:p>
            <a:pPr algn="ctr" fontAlgn="t"/>
            <a:endParaRPr lang="pt-BR" sz="2100" dirty="0"/>
          </a:p>
          <a:p>
            <a:pPr algn="ctr" fontAlgn="t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algn="ctr" fontAlgn="t"/>
            <a:endParaRPr lang="pt-BR" sz="2100" dirty="0"/>
          </a:p>
          <a:p>
            <a:pPr algn="ctr" fontAlgn="t"/>
            <a:r>
              <a:rPr lang="pt-BR" sz="2100" b="1" dirty="0"/>
              <a:t>Psicopedagogia/</a:t>
            </a:r>
            <a:r>
              <a:rPr lang="pt-BR" sz="2100" b="1" dirty="0" err="1"/>
              <a:t>Neuropsicopedagogia</a:t>
            </a:r>
            <a:r>
              <a:rPr lang="pt-BR" sz="2100" smtClean="0"/>
              <a:t>–  914</a:t>
            </a:r>
            <a:endParaRPr lang="pt-BR" sz="2100" dirty="0"/>
          </a:p>
          <a:p>
            <a:pPr algn="ctr"/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6754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9987154"/>
            <a:ext cx="7556500" cy="7062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24879"/>
            <a:ext cx="7556500" cy="9784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552" y="153622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err="1">
                <a:solidFill>
                  <a:schemeClr val="bg1"/>
                </a:solidFill>
                <a:latin typeface="Aileron Regular Bold"/>
              </a:rPr>
              <a:t>Recursos</a:t>
            </a:r>
            <a:r>
              <a:rPr lang="en-US" sz="5016" dirty="0">
                <a:solidFill>
                  <a:schemeClr val="bg1"/>
                </a:solidFill>
                <a:latin typeface="Aileron Regular Bold"/>
              </a:rPr>
              <a:t> </a:t>
            </a:r>
            <a:r>
              <a:rPr lang="en-US" sz="5016" dirty="0" err="1">
                <a:solidFill>
                  <a:schemeClr val="bg1"/>
                </a:solidFill>
                <a:latin typeface="Aileron Regular Bold"/>
              </a:rPr>
              <a:t>Humanos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692498" y="74014"/>
            <a:ext cx="663898" cy="8801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5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4552" y="1460500"/>
            <a:ext cx="72118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Contratações/Demissões</a:t>
            </a:r>
            <a:r>
              <a:rPr lang="pt-BR" dirty="0">
                <a:solidFill>
                  <a:srgbClr val="FF0000"/>
                </a:solidFill>
              </a:rPr>
              <a:t> </a:t>
            </a:r>
          </a:p>
          <a:p>
            <a:r>
              <a:rPr lang="pt-BR" dirty="0">
                <a:solidFill>
                  <a:srgbClr val="FF0000"/>
                </a:solidFill>
              </a:rPr>
              <a:t>8 Contratações  - 3 Demissão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Número atual de Colaboradores: </a:t>
            </a:r>
            <a:r>
              <a:rPr lang="pt-BR" dirty="0">
                <a:solidFill>
                  <a:srgbClr val="FF0000"/>
                </a:solidFill>
              </a:rPr>
              <a:t>61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Benefícios</a:t>
            </a:r>
          </a:p>
          <a:p>
            <a:r>
              <a:rPr lang="pt-BR" dirty="0">
                <a:solidFill>
                  <a:srgbClr val="FF0000"/>
                </a:solidFill>
              </a:rPr>
              <a:t>Cartão Alimentação: 8      </a:t>
            </a:r>
          </a:p>
          <a:p>
            <a:r>
              <a:rPr lang="pt-BR" dirty="0">
                <a:solidFill>
                  <a:srgbClr val="FF0000"/>
                </a:solidFill>
              </a:rPr>
              <a:t>Unimed: 10             </a:t>
            </a:r>
          </a:p>
          <a:p>
            <a:r>
              <a:rPr lang="pt-BR" dirty="0" err="1">
                <a:solidFill>
                  <a:srgbClr val="FF0000"/>
                </a:solidFill>
              </a:rPr>
              <a:t>Uniodonto</a:t>
            </a:r>
            <a:r>
              <a:rPr lang="pt-BR" dirty="0">
                <a:solidFill>
                  <a:srgbClr val="FF0000"/>
                </a:solidFill>
              </a:rPr>
              <a:t>: 17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 </a:t>
            </a:r>
            <a:endParaRPr lang="pt-BR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Orientações/Intercorrências  funcionários: </a:t>
            </a:r>
            <a:r>
              <a:rPr lang="pt-BR" dirty="0">
                <a:solidFill>
                  <a:srgbClr val="FF0000"/>
                </a:solidFill>
              </a:rPr>
              <a:t>136</a:t>
            </a:r>
          </a:p>
        </p:txBody>
      </p:sp>
    </p:spTree>
    <p:extLst>
      <p:ext uri="{BB962C8B-B14F-4D97-AF65-F5344CB8AC3E}">
        <p14:creationId xmlns:p14="http://schemas.microsoft.com/office/powerpoint/2010/main" val="24735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" y="9987154"/>
            <a:ext cx="7556502" cy="7062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018" b="46018"/>
          <a:stretch>
            <a:fillRect/>
          </a:stretch>
        </p:blipFill>
        <p:spPr>
          <a:xfrm>
            <a:off x="-1" y="-25999"/>
            <a:ext cx="7556501" cy="9784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8155" y="123523"/>
            <a:ext cx="6792510" cy="68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8"/>
              </a:lnSpc>
            </a:pPr>
            <a:r>
              <a:rPr lang="en-US" sz="4816" dirty="0" err="1" smtClean="0">
                <a:solidFill>
                  <a:srgbClr val="184183"/>
                </a:solidFill>
                <a:latin typeface="Aileron Regular Bold"/>
              </a:rPr>
              <a:t>Gestão</a:t>
            </a:r>
            <a:r>
              <a:rPr lang="en-US" sz="4816" dirty="0" smtClean="0">
                <a:solidFill>
                  <a:srgbClr val="184183"/>
                </a:solidFill>
                <a:latin typeface="Aileron Regular Bold"/>
              </a:rPr>
              <a:t> </a:t>
            </a:r>
            <a:r>
              <a:rPr lang="en-US" sz="4816" dirty="0" err="1" smtClean="0">
                <a:solidFill>
                  <a:srgbClr val="184183"/>
                </a:solidFill>
                <a:latin typeface="Aileron Regular Bold"/>
              </a:rPr>
              <a:t>Financeira</a:t>
            </a:r>
            <a:endParaRPr lang="en-US" sz="4816" dirty="0">
              <a:solidFill>
                <a:srgbClr val="184183"/>
              </a:solidFill>
              <a:latin typeface="Aileron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6348" t="7525" r="26631" b="9359"/>
          <a:stretch>
            <a:fillRect/>
          </a:stretch>
        </p:blipFill>
        <p:spPr>
          <a:xfrm>
            <a:off x="6804000" y="72000"/>
            <a:ext cx="663898" cy="880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6018" b="46018"/>
          <a:stretch>
            <a:fillRect/>
          </a:stretch>
        </p:blipFill>
        <p:spPr>
          <a:xfrm>
            <a:off x="0" y="1210673"/>
            <a:ext cx="7556500" cy="721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14833" t="12327" r="16528" b="65360"/>
          <a:stretch>
            <a:fillRect/>
          </a:stretch>
        </p:blipFill>
        <p:spPr>
          <a:xfrm>
            <a:off x="158155" y="8026767"/>
            <a:ext cx="7137147" cy="135598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92819" y="1028810"/>
            <a:ext cx="3969048" cy="90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spc="529">
                <a:solidFill>
                  <a:srgbClr val="FFFFFF"/>
                </a:solidFill>
                <a:latin typeface="Aileron Regular Bold"/>
              </a:rPr>
              <a:t>RECEITAS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9924" y="1982160"/>
            <a:ext cx="5214839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spc="439">
                <a:solidFill>
                  <a:srgbClr val="184183"/>
                </a:solidFill>
                <a:latin typeface="Aileron Regular Bold"/>
              </a:rPr>
              <a:t>R$ 3.710.572,27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l="31984" t="35670" r="31092" b="3001"/>
          <a:stretch>
            <a:fillRect/>
          </a:stretch>
        </p:blipFill>
        <p:spPr>
          <a:xfrm>
            <a:off x="1085118" y="2799619"/>
            <a:ext cx="5384450" cy="522714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7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" y="9987154"/>
            <a:ext cx="7556501" cy="7062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018" b="46018"/>
          <a:stretch>
            <a:fillRect/>
          </a:stretch>
        </p:blipFill>
        <p:spPr>
          <a:xfrm>
            <a:off x="0" y="17273"/>
            <a:ext cx="7556500" cy="9784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0690" y="195741"/>
            <a:ext cx="6792510" cy="68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8"/>
              </a:lnSpc>
            </a:pP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Gestão</a:t>
            </a:r>
            <a:r>
              <a:rPr lang="en-US" sz="4816" dirty="0">
                <a:solidFill>
                  <a:srgbClr val="184183"/>
                </a:solidFill>
                <a:latin typeface="Aileron Regular Bold"/>
              </a:rPr>
              <a:t> </a:t>
            </a: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Financeira</a:t>
            </a:r>
            <a:endParaRPr lang="en-US" sz="4816" dirty="0">
              <a:solidFill>
                <a:srgbClr val="184183"/>
              </a:solidFill>
              <a:latin typeface="Aileron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6348" t="7525" r="26631" b="9359"/>
          <a:stretch>
            <a:fillRect/>
          </a:stretch>
        </p:blipFill>
        <p:spPr>
          <a:xfrm>
            <a:off x="6804000" y="72000"/>
            <a:ext cx="663898" cy="880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6018" b="46018"/>
          <a:stretch>
            <a:fillRect/>
          </a:stretch>
        </p:blipFill>
        <p:spPr>
          <a:xfrm>
            <a:off x="0" y="1210673"/>
            <a:ext cx="7556500" cy="721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26700" t="20303" r="26276"/>
          <a:stretch>
            <a:fillRect/>
          </a:stretch>
        </p:blipFill>
        <p:spPr>
          <a:xfrm>
            <a:off x="1079925" y="3350371"/>
            <a:ext cx="5190081" cy="51410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t="11602" b="78314"/>
          <a:stretch>
            <a:fillRect/>
          </a:stretch>
        </p:blipFill>
        <p:spPr>
          <a:xfrm>
            <a:off x="141753" y="8586226"/>
            <a:ext cx="7026561" cy="92840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94163" y="1067354"/>
            <a:ext cx="3961606" cy="90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spc="529">
                <a:solidFill>
                  <a:srgbClr val="FFFFFF"/>
                </a:solidFill>
                <a:latin typeface="Aileron Regular Bold"/>
              </a:rPr>
              <a:t>DESPESAS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0829" y="2359093"/>
            <a:ext cx="5214839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spc="439" dirty="0">
                <a:solidFill>
                  <a:srgbClr val="184183"/>
                </a:solidFill>
                <a:latin typeface="Aileron Regular Bold"/>
              </a:rPr>
              <a:t>R$ 3.385.228,32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8</a:t>
            </a:r>
            <a:endParaRPr lang="pt-BR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423</Words>
  <Application>Microsoft Office PowerPoint</Application>
  <PresentationFormat>Personalizar</PresentationFormat>
  <Paragraphs>135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Aileron Heavy</vt:lpstr>
      <vt:lpstr>Aileron Regular Bold</vt:lpstr>
      <vt:lpstr>Calibri</vt:lpstr>
      <vt:lpstr>Wingdings</vt:lpstr>
      <vt:lpstr>Abril Fatface</vt:lpstr>
      <vt:lpstr>Arial</vt:lpstr>
      <vt:lpstr>Aileron Regular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Câmera Foto Lentes E-mail Newsletter</dc:title>
  <dc:creator>Gisele Bucatte</dc:creator>
  <cp:lastModifiedBy>Gisele Bucatte</cp:lastModifiedBy>
  <cp:revision>37</cp:revision>
  <dcterms:created xsi:type="dcterms:W3CDTF">2006-08-16T00:00:00Z</dcterms:created>
  <dcterms:modified xsi:type="dcterms:W3CDTF">2022-12-26T11:47:24Z</dcterms:modified>
  <dc:identifier>DAE6s_EQKnQ</dc:identifier>
</cp:coreProperties>
</file>